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7" r:id="rId4"/>
    <p:sldMasterId id="2147493459" r:id="rId5"/>
    <p:sldMasterId id="2147493587" r:id="rId6"/>
  </p:sldMasterIdLst>
  <p:notesMasterIdLst>
    <p:notesMasterId r:id="rId23"/>
  </p:notesMasterIdLst>
  <p:handoutMasterIdLst>
    <p:handoutMasterId r:id="rId24"/>
  </p:handoutMasterIdLst>
  <p:sldIdLst>
    <p:sldId id="714" r:id="rId7"/>
    <p:sldId id="794" r:id="rId8"/>
    <p:sldId id="760" r:id="rId9"/>
    <p:sldId id="758" r:id="rId10"/>
    <p:sldId id="411" r:id="rId11"/>
    <p:sldId id="778" r:id="rId12"/>
    <p:sldId id="795" r:id="rId13"/>
    <p:sldId id="763" r:id="rId14"/>
    <p:sldId id="768" r:id="rId15"/>
    <p:sldId id="781" r:id="rId16"/>
    <p:sldId id="796" r:id="rId17"/>
    <p:sldId id="797" r:id="rId18"/>
    <p:sldId id="1166" r:id="rId19"/>
    <p:sldId id="798" r:id="rId20"/>
    <p:sldId id="799" r:id="rId21"/>
    <p:sldId id="1067" r:id="rId22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 Brendel" initials="WB" lastIdx="1" clrIdx="0">
    <p:extLst>
      <p:ext uri="{19B8F6BF-5375-455C-9EA6-DF929625EA0E}">
        <p15:presenceInfo xmlns:p15="http://schemas.microsoft.com/office/powerpoint/2012/main" userId="6a2087c4e4df28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8B5"/>
    <a:srgbClr val="510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8" autoAdjust="0"/>
    <p:restoredTop sz="95833" autoAdjust="0"/>
  </p:normalViewPr>
  <p:slideViewPr>
    <p:cSldViewPr snapToGrid="0">
      <p:cViewPr varScale="1">
        <p:scale>
          <a:sx n="153" d="100"/>
          <a:sy n="153" d="100"/>
        </p:scale>
        <p:origin x="296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E681C4-B9C6-4605-821F-DD65D37A2789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1068B0-CBD7-49DE-AFA8-C3A1B145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6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B07E73-0A4B-4D95-812B-472E10B5235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8DFF71-2BA0-4F51-9CC0-3180BA64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FF71-2BA0-4F51-9CC0-3180BA6429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79438" y="82550"/>
            <a:ext cx="8161338" cy="459105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3420" y="4380225"/>
            <a:ext cx="5547360" cy="414877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43" tIns="45222" rIns="90443" bIns="4522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443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579438" y="82550"/>
            <a:ext cx="8161338" cy="459105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3420" y="4380225"/>
            <a:ext cx="5547360" cy="41487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43" tIns="45222" rIns="90443" bIns="45222"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449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60D60B0-ED58-1944-829F-38D4EF361C14}"/>
              </a:ext>
            </a:extLst>
          </p:cNvPr>
          <p:cNvSpPr txBox="1">
            <a:spLocks/>
          </p:cNvSpPr>
          <p:nvPr userDrawn="1"/>
        </p:nvSpPr>
        <p:spPr>
          <a:xfrm>
            <a:off x="578051" y="3198031"/>
            <a:ext cx="2261997" cy="804226"/>
          </a:xfrm>
          <a:prstGeom prst="rect">
            <a:avLst/>
          </a:prstGeom>
        </p:spPr>
        <p:txBody>
          <a:bodyPr vert="horz" anchor="t"/>
          <a:lstStyle>
            <a:lvl1pPr algn="l" defTabSz="4572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800" kern="1200">
                <a:solidFill>
                  <a:srgbClr val="9E28B5"/>
                </a:solidFill>
                <a:latin typeface="AvenirNext LT Pro Heavy" panose="020B0903020202020204" pitchFamily="34" charset="0"/>
                <a:ea typeface="+mj-ea"/>
                <a:cs typeface="AvenirNext LT Pro Heavy" panose="020B0903020202020204" pitchFamily="34" charset="0"/>
              </a:defRPr>
            </a:lvl1pPr>
          </a:lstStyle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Leo Hopf</a:t>
            </a:r>
          </a:p>
        </p:txBody>
      </p:sp>
    </p:spTree>
    <p:extLst>
      <p:ext uri="{BB962C8B-B14F-4D97-AF65-F5344CB8AC3E}">
        <p14:creationId xmlns:p14="http://schemas.microsoft.com/office/powerpoint/2010/main" val="169642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92396"/>
            <a:ext cx="3331029" cy="16228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76372" y="1598841"/>
            <a:ext cx="3597729" cy="2701018"/>
          </a:xfrm>
          <a:noFill/>
        </p:spPr>
        <p:txBody>
          <a:bodyPr>
            <a:normAutofit/>
          </a:bodyPr>
          <a:lstStyle>
            <a:lvl1pPr marL="0" indent="2381" algn="ctr">
              <a:buNone/>
              <a:tabLst/>
              <a:defRPr sz="3300">
                <a:solidFill>
                  <a:schemeClr val="bg2"/>
                </a:solidFill>
              </a:defRPr>
            </a:lvl1pPr>
            <a:lvl2pPr marL="0" indent="2381" algn="ctr">
              <a:buNone/>
              <a:defRPr sz="1800">
                <a:solidFill>
                  <a:schemeClr val="bg1"/>
                </a:solidFill>
              </a:defRPr>
            </a:lvl2pPr>
            <a:lvl3pPr marL="0" indent="2381" algn="ctr">
              <a:buNone/>
              <a:defRPr sz="1500">
                <a:solidFill>
                  <a:schemeClr val="bg1"/>
                </a:solidFill>
              </a:defRPr>
            </a:lvl3pPr>
            <a:lvl4pPr marL="0" indent="2381" algn="ctr">
              <a:buNone/>
              <a:defRPr sz="1350">
                <a:solidFill>
                  <a:schemeClr val="bg1"/>
                </a:solidFill>
              </a:defRPr>
            </a:lvl4pPr>
            <a:lvl5pPr marL="0" indent="2381" algn="ctr">
              <a:buNone/>
              <a:defRPr sz="1350">
                <a:solidFill>
                  <a:schemeClr val="bg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Insert Golden Nugget Here</a:t>
            </a:r>
          </a:p>
          <a:p>
            <a:pPr lvl="0"/>
            <a:r>
              <a:rPr lang="en-US"/>
              <a:t>…</a:t>
            </a:r>
            <a:endParaRPr lang="en-GB"/>
          </a:p>
        </p:txBody>
      </p:sp>
      <p:grpSp>
        <p:nvGrpSpPr>
          <p:cNvPr id="12" name="Group 11"/>
          <p:cNvGrpSpPr/>
          <p:nvPr userDrawn="1"/>
        </p:nvGrpSpPr>
        <p:grpSpPr>
          <a:xfrm rot="864039">
            <a:off x="-3323766" y="3970563"/>
            <a:ext cx="10515598" cy="1662792"/>
            <a:chOff x="-2989943" y="5148939"/>
            <a:chExt cx="10515598" cy="2217056"/>
          </a:xfrm>
        </p:grpSpPr>
        <p:sp>
          <p:nvSpPr>
            <p:cNvPr id="8" name="Freeform 7"/>
            <p:cNvSpPr/>
            <p:nvPr userDrawn="1"/>
          </p:nvSpPr>
          <p:spPr>
            <a:xfrm>
              <a:off x="-2989943" y="5319482"/>
              <a:ext cx="10276115" cy="2046513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407958" y="6460666"/>
              <a:ext cx="338271" cy="33827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1" name="Freeform 20"/>
            <p:cNvSpPr/>
            <p:nvPr userDrawn="1"/>
          </p:nvSpPr>
          <p:spPr>
            <a:xfrm>
              <a:off x="-2247901" y="5724758"/>
              <a:ext cx="9114973" cy="1394494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4" name="Freeform 23"/>
            <p:cNvSpPr/>
            <p:nvPr userDrawn="1"/>
          </p:nvSpPr>
          <p:spPr>
            <a:xfrm>
              <a:off x="-2750460" y="5148939"/>
              <a:ext cx="10276115" cy="2046513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785786" y="6333458"/>
              <a:ext cx="338271" cy="3382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500430" y="5476202"/>
              <a:ext cx="338271" cy="33827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22984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92396"/>
            <a:ext cx="3331029" cy="16228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Freeform 7"/>
          <p:cNvSpPr/>
          <p:nvPr userDrawn="1"/>
        </p:nvSpPr>
        <p:spPr>
          <a:xfrm rot="221879">
            <a:off x="-5681563" y="4284236"/>
            <a:ext cx="10276115" cy="1168642"/>
          </a:xfrm>
          <a:custGeom>
            <a:avLst/>
            <a:gdLst>
              <a:gd name="connsiteX0" fmla="*/ 0 w 10515600"/>
              <a:gd name="connsiteY0" fmla="*/ 0 h 1612900"/>
              <a:gd name="connsiteX1" fmla="*/ 2578100 w 10515600"/>
              <a:gd name="connsiteY1" fmla="*/ 1193800 h 1612900"/>
              <a:gd name="connsiteX2" fmla="*/ 7073900 w 10515600"/>
              <a:gd name="connsiteY2" fmla="*/ 266700 h 1612900"/>
              <a:gd name="connsiteX3" fmla="*/ 10515600 w 10515600"/>
              <a:gd name="connsiteY3" fmla="*/ 1612900 h 1612900"/>
              <a:gd name="connsiteX4" fmla="*/ 10515600 w 10515600"/>
              <a:gd name="connsiteY4" fmla="*/ 1612900 h 161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612900">
                <a:moveTo>
                  <a:pt x="0" y="0"/>
                </a:moveTo>
                <a:cubicBezTo>
                  <a:pt x="699558" y="574675"/>
                  <a:pt x="1399117" y="1149350"/>
                  <a:pt x="2578100" y="1193800"/>
                </a:cubicBezTo>
                <a:cubicBezTo>
                  <a:pt x="3757083" y="1238250"/>
                  <a:pt x="5750983" y="196850"/>
                  <a:pt x="7073900" y="266700"/>
                </a:cubicBezTo>
                <a:cubicBezTo>
                  <a:pt x="8396817" y="336550"/>
                  <a:pt x="10515600" y="1612900"/>
                  <a:pt x="10515600" y="1612900"/>
                </a:cubicBezTo>
                <a:lnTo>
                  <a:pt x="10515600" y="1612900"/>
                </a:lnTo>
              </a:path>
            </a:pathLst>
          </a:cu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9" name="Oval 18"/>
          <p:cNvSpPr/>
          <p:nvPr userDrawn="1"/>
        </p:nvSpPr>
        <p:spPr>
          <a:xfrm rot="221879">
            <a:off x="93108" y="4466497"/>
            <a:ext cx="338271" cy="25370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1" name="Freeform 20"/>
          <p:cNvSpPr/>
          <p:nvPr userDrawn="1"/>
        </p:nvSpPr>
        <p:spPr>
          <a:xfrm rot="221879">
            <a:off x="-4939953" y="4479316"/>
            <a:ext cx="9114973" cy="796313"/>
          </a:xfrm>
          <a:custGeom>
            <a:avLst/>
            <a:gdLst>
              <a:gd name="connsiteX0" fmla="*/ 0 w 10515600"/>
              <a:gd name="connsiteY0" fmla="*/ 0 h 1612900"/>
              <a:gd name="connsiteX1" fmla="*/ 2578100 w 10515600"/>
              <a:gd name="connsiteY1" fmla="*/ 1193800 h 1612900"/>
              <a:gd name="connsiteX2" fmla="*/ 7073900 w 10515600"/>
              <a:gd name="connsiteY2" fmla="*/ 266700 h 1612900"/>
              <a:gd name="connsiteX3" fmla="*/ 10515600 w 10515600"/>
              <a:gd name="connsiteY3" fmla="*/ 1612900 h 1612900"/>
              <a:gd name="connsiteX4" fmla="*/ 10515600 w 10515600"/>
              <a:gd name="connsiteY4" fmla="*/ 1612900 h 161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612900">
                <a:moveTo>
                  <a:pt x="0" y="0"/>
                </a:moveTo>
                <a:cubicBezTo>
                  <a:pt x="699558" y="574675"/>
                  <a:pt x="1399117" y="1149350"/>
                  <a:pt x="2578100" y="1193800"/>
                </a:cubicBezTo>
                <a:cubicBezTo>
                  <a:pt x="3757083" y="1238250"/>
                  <a:pt x="5750983" y="196850"/>
                  <a:pt x="7073900" y="266700"/>
                </a:cubicBezTo>
                <a:cubicBezTo>
                  <a:pt x="8396817" y="336550"/>
                  <a:pt x="10515600" y="1612900"/>
                  <a:pt x="10515600" y="1612900"/>
                </a:cubicBezTo>
                <a:lnTo>
                  <a:pt x="10515600" y="1612900"/>
                </a:lnTo>
              </a:path>
            </a:pathLst>
          </a:cu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4" name="Freeform 23"/>
          <p:cNvSpPr/>
          <p:nvPr userDrawn="1"/>
        </p:nvSpPr>
        <p:spPr>
          <a:xfrm rot="221879">
            <a:off x="-5431580" y="4244381"/>
            <a:ext cx="10276115" cy="1168642"/>
          </a:xfrm>
          <a:custGeom>
            <a:avLst/>
            <a:gdLst>
              <a:gd name="connsiteX0" fmla="*/ 0 w 10515600"/>
              <a:gd name="connsiteY0" fmla="*/ 0 h 1612900"/>
              <a:gd name="connsiteX1" fmla="*/ 2578100 w 10515600"/>
              <a:gd name="connsiteY1" fmla="*/ 1193800 h 1612900"/>
              <a:gd name="connsiteX2" fmla="*/ 7073900 w 10515600"/>
              <a:gd name="connsiteY2" fmla="*/ 266700 h 1612900"/>
              <a:gd name="connsiteX3" fmla="*/ 10515600 w 10515600"/>
              <a:gd name="connsiteY3" fmla="*/ 1612900 h 1612900"/>
              <a:gd name="connsiteX4" fmla="*/ 10515600 w 10515600"/>
              <a:gd name="connsiteY4" fmla="*/ 1612900 h 161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612900">
                <a:moveTo>
                  <a:pt x="0" y="0"/>
                </a:moveTo>
                <a:cubicBezTo>
                  <a:pt x="699558" y="574675"/>
                  <a:pt x="1399117" y="1149350"/>
                  <a:pt x="2578100" y="1193800"/>
                </a:cubicBezTo>
                <a:cubicBezTo>
                  <a:pt x="3757083" y="1238250"/>
                  <a:pt x="5750983" y="196850"/>
                  <a:pt x="7073900" y="266700"/>
                </a:cubicBezTo>
                <a:cubicBezTo>
                  <a:pt x="8396817" y="336550"/>
                  <a:pt x="10515600" y="1612900"/>
                  <a:pt x="10515600" y="1612900"/>
                </a:cubicBezTo>
                <a:lnTo>
                  <a:pt x="10515600" y="1612900"/>
                </a:lnTo>
              </a:path>
            </a:pathLst>
          </a:cu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5" name="Oval 24"/>
          <p:cNvSpPr/>
          <p:nvPr userDrawn="1"/>
        </p:nvSpPr>
        <p:spPr>
          <a:xfrm rot="221879">
            <a:off x="470638" y="4433110"/>
            <a:ext cx="338271" cy="253703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6" name="Oval 25"/>
          <p:cNvSpPr/>
          <p:nvPr userDrawn="1"/>
        </p:nvSpPr>
        <p:spPr>
          <a:xfrm rot="221879">
            <a:off x="2570710" y="4806742"/>
            <a:ext cx="338271" cy="25370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6670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3"/>
            <a:ext cx="8172450" cy="16228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0E7B72E-E686-4551-97B9-D5EB8F1D78F0}" type="datetimeFigureOut">
              <a:rPr lang="en-US" smtClean="0"/>
              <a:pPr/>
              <a:t>10/10/20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9B692D5-B8CE-4FC5-B7CB-DE17F10FF0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361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1157515" y="4509408"/>
            <a:ext cx="10606315" cy="612321"/>
            <a:chOff x="-1157515" y="6041572"/>
            <a:chExt cx="10606315" cy="816428"/>
          </a:xfrm>
        </p:grpSpPr>
        <p:sp>
          <p:nvSpPr>
            <p:cNvPr id="6" name="Freeform 5"/>
            <p:cNvSpPr/>
            <p:nvPr userDrawn="1"/>
          </p:nvSpPr>
          <p:spPr>
            <a:xfrm>
              <a:off x="-1157515" y="6041572"/>
              <a:ext cx="10276115" cy="703938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7" name="Oval 6"/>
            <p:cNvSpPr/>
            <p:nvPr userDrawn="1"/>
          </p:nvSpPr>
          <p:spPr>
            <a:xfrm>
              <a:off x="2265786" y="6311895"/>
              <a:ext cx="338271" cy="33827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-1117600" y="6057900"/>
              <a:ext cx="10566400" cy="800100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2669014" y="6235487"/>
              <a:ext cx="338271" cy="3382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6704458" y="6102131"/>
              <a:ext cx="338271" cy="33827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2256762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660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411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0E7B72E-E686-4551-97B9-D5EB8F1D78F0}" type="datetimeFigureOut">
              <a:rPr lang="en-US" smtClean="0"/>
              <a:pPr/>
              <a:t>10/10/20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9B692D5-B8CE-4FC5-B7CB-DE17F10FF0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0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0E7B72E-E686-4551-97B9-D5EB8F1D78F0}" type="datetimeFigureOut">
              <a:rPr lang="en-US" smtClean="0"/>
              <a:pPr/>
              <a:t>10/10/20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9B692D5-B8CE-4FC5-B7CB-DE17F10FF0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13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0E7B72E-E686-4551-97B9-D5EB8F1D78F0}" type="datetimeFigureOut">
              <a:rPr lang="en-US" smtClean="0"/>
              <a:pPr/>
              <a:t>10/10/20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9B692D5-B8CE-4FC5-B7CB-DE17F10FF0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261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0E7B72E-E686-4551-97B9-D5EB8F1D78F0}" type="datetimeFigureOut">
              <a:rPr lang="en-US" smtClean="0"/>
              <a:pPr/>
              <a:t>10/10/20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9B692D5-B8CE-4FC5-B7CB-DE17F10FF0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59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468" y="206375"/>
            <a:ext cx="8392332" cy="491049"/>
          </a:xfrm>
          <a:prstGeom prst="rect">
            <a:avLst/>
          </a:prstGeom>
        </p:spPr>
        <p:txBody>
          <a:bodyPr/>
          <a:lstStyle>
            <a:lvl1pPr algn="l">
              <a:defRPr sz="2800" b="0" i="0" baseline="0">
                <a:solidFill>
                  <a:srgbClr val="9E28B5"/>
                </a:solidFill>
                <a:latin typeface="AvenirNext LT Pro Heavy"/>
                <a:cs typeface="AvenirNext LT Pro Heavy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4468" y="805912"/>
            <a:ext cx="8648054" cy="40140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New Aster LT Std"/>
                <a:cs typeface="New Aster LT Std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New Aster LT Std"/>
                <a:cs typeface="New Aster LT St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9207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11163" y="0"/>
            <a:ext cx="607695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3225" y="833438"/>
            <a:ext cx="4140200" cy="19252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833438"/>
            <a:ext cx="4140200" cy="19252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3225" y="2872979"/>
            <a:ext cx="4140200" cy="1925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825" y="2872979"/>
            <a:ext cx="4140200" cy="1925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23851" y="4956572"/>
            <a:ext cx="8582025" cy="21431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© Andrew Lothian, Insights, Dundee, Scotland, 2006. All rights reserved. INSIGHTS, INSIGHTS DISCOVERY and INSIGHTS WHEEL are registered Trade Marks.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3320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24558"/>
            <a:ext cx="7772400" cy="589364"/>
          </a:xfrm>
        </p:spPr>
        <p:txBody>
          <a:bodyPr>
            <a:norm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Beginning the Journey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61244"/>
            <a:ext cx="6400800" cy="486956"/>
          </a:xfrm>
        </p:spPr>
        <p:txBody>
          <a:bodyPr>
            <a:normAutofit/>
          </a:bodyPr>
          <a:lstStyle>
            <a:lvl1pPr marL="0" indent="0" algn="ctr">
              <a:buNone/>
              <a:defRPr sz="225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39" name="Freeform 38"/>
          <p:cNvSpPr/>
          <p:nvPr userDrawn="1"/>
        </p:nvSpPr>
        <p:spPr>
          <a:xfrm>
            <a:off x="-1146629" y="2571746"/>
            <a:ext cx="10874829" cy="1590680"/>
          </a:xfrm>
          <a:custGeom>
            <a:avLst/>
            <a:gdLst>
              <a:gd name="connsiteX0" fmla="*/ 0 w 10325100"/>
              <a:gd name="connsiteY0" fmla="*/ 800100 h 901700"/>
              <a:gd name="connsiteX1" fmla="*/ 2730500 w 10325100"/>
              <a:gd name="connsiteY1" fmla="*/ 304800 h 901700"/>
              <a:gd name="connsiteX2" fmla="*/ 7467600 w 10325100"/>
              <a:gd name="connsiteY2" fmla="*/ 850900 h 901700"/>
              <a:gd name="connsiteX3" fmla="*/ 10325100 w 10325100"/>
              <a:gd name="connsiteY3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5100" h="901700">
                <a:moveTo>
                  <a:pt x="0" y="800100"/>
                </a:moveTo>
                <a:cubicBezTo>
                  <a:pt x="742950" y="548216"/>
                  <a:pt x="1485900" y="296333"/>
                  <a:pt x="2730500" y="304800"/>
                </a:cubicBezTo>
                <a:cubicBezTo>
                  <a:pt x="3975100" y="313267"/>
                  <a:pt x="6201833" y="901700"/>
                  <a:pt x="7467600" y="850900"/>
                </a:cubicBezTo>
                <a:cubicBezTo>
                  <a:pt x="8733367" y="800100"/>
                  <a:pt x="9529233" y="400050"/>
                  <a:pt x="10325100" y="0"/>
                </a:cubicBezTo>
              </a:path>
            </a:pathLst>
          </a:cu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7" name="Freeform 16"/>
          <p:cNvSpPr/>
          <p:nvPr userDrawn="1"/>
        </p:nvSpPr>
        <p:spPr>
          <a:xfrm>
            <a:off x="-1106454" y="2769561"/>
            <a:ext cx="10325100" cy="1073095"/>
          </a:xfrm>
          <a:custGeom>
            <a:avLst/>
            <a:gdLst>
              <a:gd name="connsiteX0" fmla="*/ 0 w 10325100"/>
              <a:gd name="connsiteY0" fmla="*/ 800100 h 901700"/>
              <a:gd name="connsiteX1" fmla="*/ 2730500 w 10325100"/>
              <a:gd name="connsiteY1" fmla="*/ 304800 h 901700"/>
              <a:gd name="connsiteX2" fmla="*/ 7467600 w 10325100"/>
              <a:gd name="connsiteY2" fmla="*/ 850900 h 901700"/>
              <a:gd name="connsiteX3" fmla="*/ 10325100 w 10325100"/>
              <a:gd name="connsiteY3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5100" h="901700">
                <a:moveTo>
                  <a:pt x="0" y="800100"/>
                </a:moveTo>
                <a:cubicBezTo>
                  <a:pt x="742950" y="548216"/>
                  <a:pt x="1485900" y="296333"/>
                  <a:pt x="2730500" y="304800"/>
                </a:cubicBezTo>
                <a:cubicBezTo>
                  <a:pt x="3975100" y="313267"/>
                  <a:pt x="6201833" y="901700"/>
                  <a:pt x="7467600" y="850900"/>
                </a:cubicBezTo>
                <a:cubicBezTo>
                  <a:pt x="8733367" y="800100"/>
                  <a:pt x="9529233" y="400050"/>
                  <a:pt x="10325100" y="0"/>
                </a:cubicBezTo>
              </a:path>
            </a:pathLst>
          </a:cu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0" name="Freeform 19"/>
          <p:cNvSpPr/>
          <p:nvPr userDrawn="1"/>
        </p:nvSpPr>
        <p:spPr>
          <a:xfrm>
            <a:off x="-1612900" y="2178499"/>
            <a:ext cx="11526698" cy="1613810"/>
          </a:xfrm>
          <a:custGeom>
            <a:avLst/>
            <a:gdLst>
              <a:gd name="connsiteX0" fmla="*/ 0 w 10325100"/>
              <a:gd name="connsiteY0" fmla="*/ 800100 h 901700"/>
              <a:gd name="connsiteX1" fmla="*/ 2730500 w 10325100"/>
              <a:gd name="connsiteY1" fmla="*/ 304800 h 901700"/>
              <a:gd name="connsiteX2" fmla="*/ 7467600 w 10325100"/>
              <a:gd name="connsiteY2" fmla="*/ 850900 h 901700"/>
              <a:gd name="connsiteX3" fmla="*/ 10325100 w 10325100"/>
              <a:gd name="connsiteY3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5100" h="901700">
                <a:moveTo>
                  <a:pt x="0" y="800100"/>
                </a:moveTo>
                <a:cubicBezTo>
                  <a:pt x="742950" y="548216"/>
                  <a:pt x="1485900" y="296333"/>
                  <a:pt x="2730500" y="304800"/>
                </a:cubicBezTo>
                <a:cubicBezTo>
                  <a:pt x="3975100" y="313267"/>
                  <a:pt x="6201833" y="901700"/>
                  <a:pt x="7467600" y="850900"/>
                </a:cubicBezTo>
                <a:cubicBezTo>
                  <a:pt x="8733367" y="800100"/>
                  <a:pt x="9529233" y="400050"/>
                  <a:pt x="10325100" y="0"/>
                </a:cubicBezTo>
              </a:path>
            </a:pathLst>
          </a:cu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4" name="Oval 33"/>
          <p:cNvSpPr/>
          <p:nvPr userDrawn="1"/>
        </p:nvSpPr>
        <p:spPr>
          <a:xfrm>
            <a:off x="976288" y="2999170"/>
            <a:ext cx="357190" cy="26789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5" name="Oval 34"/>
          <p:cNvSpPr/>
          <p:nvPr userDrawn="1"/>
        </p:nvSpPr>
        <p:spPr>
          <a:xfrm>
            <a:off x="576235" y="3052824"/>
            <a:ext cx="357190" cy="267893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4" name="Oval 23"/>
          <p:cNvSpPr/>
          <p:nvPr userDrawn="1"/>
        </p:nvSpPr>
        <p:spPr>
          <a:xfrm>
            <a:off x="7978131" y="3220328"/>
            <a:ext cx="357190" cy="267893"/>
          </a:xfrm>
          <a:prstGeom prst="ellipse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6" name="Oval 25"/>
          <p:cNvSpPr/>
          <p:nvPr userDrawn="1"/>
        </p:nvSpPr>
        <p:spPr>
          <a:xfrm>
            <a:off x="3557575" y="3309175"/>
            <a:ext cx="357190" cy="26789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7" name="Oval 26"/>
          <p:cNvSpPr/>
          <p:nvPr userDrawn="1"/>
        </p:nvSpPr>
        <p:spPr>
          <a:xfrm>
            <a:off x="2882248" y="3160093"/>
            <a:ext cx="357190" cy="267893"/>
          </a:xfrm>
          <a:prstGeom prst="ellipse">
            <a:avLst/>
          </a:prstGeom>
          <a:solidFill>
            <a:srgbClr val="913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8" name="Oval 27"/>
          <p:cNvSpPr/>
          <p:nvPr userDrawn="1"/>
        </p:nvSpPr>
        <p:spPr>
          <a:xfrm>
            <a:off x="2506966" y="3112605"/>
            <a:ext cx="357190" cy="267893"/>
          </a:xfrm>
          <a:prstGeom prst="ellipse">
            <a:avLst/>
          </a:prstGeom>
          <a:solidFill>
            <a:srgbClr val="B71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9" name="Oval 28"/>
          <p:cNvSpPr/>
          <p:nvPr userDrawn="1"/>
        </p:nvSpPr>
        <p:spPr>
          <a:xfrm>
            <a:off x="3907013" y="3369937"/>
            <a:ext cx="357190" cy="267893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0" name="Oval 29"/>
          <p:cNvSpPr/>
          <p:nvPr userDrawn="1"/>
        </p:nvSpPr>
        <p:spPr>
          <a:xfrm>
            <a:off x="5919798" y="3646663"/>
            <a:ext cx="357190" cy="267893"/>
          </a:xfrm>
          <a:prstGeom prst="ellipse">
            <a:avLst/>
          </a:prstGeom>
          <a:solidFill>
            <a:srgbClr val="017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1" name="Oval 30"/>
          <p:cNvSpPr/>
          <p:nvPr userDrawn="1"/>
        </p:nvSpPr>
        <p:spPr>
          <a:xfrm>
            <a:off x="6283662" y="3650458"/>
            <a:ext cx="357190" cy="267893"/>
          </a:xfrm>
          <a:prstGeom prst="ellipse">
            <a:avLst/>
          </a:prstGeom>
          <a:solidFill>
            <a:srgbClr val="B0D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3" name="Oval 32"/>
          <p:cNvSpPr/>
          <p:nvPr userDrawn="1"/>
        </p:nvSpPr>
        <p:spPr>
          <a:xfrm>
            <a:off x="4261484" y="3435957"/>
            <a:ext cx="357190" cy="267893"/>
          </a:xfrm>
          <a:prstGeom prst="ellipse">
            <a:avLst/>
          </a:prstGeom>
          <a:solidFill>
            <a:srgbClr val="6F9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0" y="4907757"/>
            <a:ext cx="9144000" cy="15001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The Insights Group Ltd, 2009. All rights reserved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Insights Discovery and Insights Learning Systems were originated by </a:t>
            </a:r>
            <a:r>
              <a:rPr kumimoji="0" lang="en-GB" sz="525" b="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Andi</a:t>
            </a:r>
            <a:r>
              <a:rPr kumimoji="0" lang="en-GB" sz="52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and Andy Lothian.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Insights, Insights Discovery and the Insights Wheel are registered trademarks of The Insights Group Ltd.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pic>
        <p:nvPicPr>
          <p:cNvPr id="1026" name="Picture 2" descr="C:\Documents and Settings\jmorleyhill\My Documents\Version Cue\Graphic Images0001\documents\en_GB\000_CI\000_005_Large Navigator 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2800" y="164700"/>
            <a:ext cx="1494150" cy="1155600"/>
          </a:xfrm>
          <a:prstGeom prst="rect">
            <a:avLst/>
          </a:prstGeom>
          <a:noFill/>
        </p:spPr>
      </p:pic>
      <p:pic>
        <p:nvPicPr>
          <p:cNvPr id="1027" name="Picture 3" descr="C:\Documents and Settings\jmorleyhill\My Documents\Version Cue\Graphic Images0001\documents\en_GB\000_CI\000_007b_Insights Navigator 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4800" y="1344601"/>
            <a:ext cx="1609200" cy="259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258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3"/>
            <a:ext cx="4102100" cy="16228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20" name="Group 19"/>
          <p:cNvGrpSpPr/>
          <p:nvPr userDrawn="1"/>
        </p:nvGrpSpPr>
        <p:grpSpPr>
          <a:xfrm rot="177819">
            <a:off x="-1395458" y="3809320"/>
            <a:ext cx="13639800" cy="1573827"/>
            <a:chOff x="-1395458" y="4926693"/>
            <a:chExt cx="13639800" cy="2098436"/>
          </a:xfrm>
        </p:grpSpPr>
        <p:sp>
          <p:nvSpPr>
            <p:cNvPr id="30" name="Freeform 29"/>
            <p:cNvSpPr/>
            <p:nvPr userDrawn="1"/>
          </p:nvSpPr>
          <p:spPr>
            <a:xfrm>
              <a:off x="-1395458" y="5178878"/>
              <a:ext cx="13639800" cy="1778000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1" name="Freeform 30"/>
            <p:cNvSpPr/>
            <p:nvPr userDrawn="1"/>
          </p:nvSpPr>
          <p:spPr>
            <a:xfrm>
              <a:off x="-1364343" y="4926693"/>
              <a:ext cx="13324114" cy="2046513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7768609" y="5355295"/>
              <a:ext cx="263865" cy="26386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8051799" y="5379375"/>
              <a:ext cx="263865" cy="2638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2516877" y="6313838"/>
              <a:ext cx="263865" cy="26386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5719484" y="5568113"/>
              <a:ext cx="263865" cy="26386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6038751" y="5505820"/>
              <a:ext cx="263865" cy="2638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136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1940292" y="6357144"/>
              <a:ext cx="263865" cy="263865"/>
            </a:xfrm>
            <a:prstGeom prst="ellipse">
              <a:avLst/>
            </a:prstGeom>
            <a:solidFill>
              <a:srgbClr val="B71A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4678211" y="5844313"/>
              <a:ext cx="263865" cy="26386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7012126" y="5362290"/>
              <a:ext cx="263865" cy="263865"/>
            </a:xfrm>
            <a:prstGeom prst="ellipse">
              <a:avLst/>
            </a:prstGeom>
            <a:solidFill>
              <a:srgbClr val="017E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1" name="Oval 40"/>
            <p:cNvSpPr/>
            <p:nvPr userDrawn="1"/>
          </p:nvSpPr>
          <p:spPr>
            <a:xfrm>
              <a:off x="7329048" y="5325447"/>
              <a:ext cx="263865" cy="263865"/>
            </a:xfrm>
            <a:prstGeom prst="ellipse">
              <a:avLst/>
            </a:prstGeom>
            <a:solidFill>
              <a:srgbClr val="B0DC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6306855" y="5459034"/>
              <a:ext cx="263865" cy="263865"/>
            </a:xfrm>
            <a:prstGeom prst="ellipse">
              <a:avLst/>
            </a:prstGeom>
            <a:solidFill>
              <a:srgbClr val="6F9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5429256" y="5648794"/>
              <a:ext cx="263865" cy="26386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4" name="Oval 43"/>
            <p:cNvSpPr/>
            <p:nvPr userDrawn="1"/>
          </p:nvSpPr>
          <p:spPr>
            <a:xfrm>
              <a:off x="2809362" y="6262860"/>
              <a:ext cx="263865" cy="2638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5" name="Freeform 44"/>
            <p:cNvSpPr/>
            <p:nvPr userDrawn="1"/>
          </p:nvSpPr>
          <p:spPr>
            <a:xfrm>
              <a:off x="-812800" y="5630635"/>
              <a:ext cx="12554857" cy="1394494"/>
            </a:xfrm>
            <a:custGeom>
              <a:avLst/>
              <a:gdLst>
                <a:gd name="connsiteX0" fmla="*/ 0 w 10515600"/>
                <a:gd name="connsiteY0" fmla="*/ 0 h 1612900"/>
                <a:gd name="connsiteX1" fmla="*/ 2578100 w 10515600"/>
                <a:gd name="connsiteY1" fmla="*/ 1193800 h 1612900"/>
                <a:gd name="connsiteX2" fmla="*/ 7073900 w 10515600"/>
                <a:gd name="connsiteY2" fmla="*/ 266700 h 1612900"/>
                <a:gd name="connsiteX3" fmla="*/ 10515600 w 10515600"/>
                <a:gd name="connsiteY3" fmla="*/ 1612900 h 1612900"/>
                <a:gd name="connsiteX4" fmla="*/ 10515600 w 10515600"/>
                <a:gd name="connsiteY4" fmla="*/ 1612900 h 16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1612900">
                  <a:moveTo>
                    <a:pt x="0" y="0"/>
                  </a:moveTo>
                  <a:cubicBezTo>
                    <a:pt x="699558" y="574675"/>
                    <a:pt x="1399117" y="1149350"/>
                    <a:pt x="2578100" y="1193800"/>
                  </a:cubicBezTo>
                  <a:cubicBezTo>
                    <a:pt x="3757083" y="1238250"/>
                    <a:pt x="5750983" y="196850"/>
                    <a:pt x="7073900" y="266700"/>
                  </a:cubicBezTo>
                  <a:cubicBezTo>
                    <a:pt x="8396817" y="336550"/>
                    <a:pt x="10515600" y="1612900"/>
                    <a:pt x="10515600" y="1612900"/>
                  </a:cubicBezTo>
                  <a:lnTo>
                    <a:pt x="10515600" y="1612900"/>
                  </a:lnTo>
                </a:path>
              </a:pathLst>
            </a:cu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428455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2653"/>
            <a:ext cx="4102100" cy="16228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-1119567" y="4330213"/>
            <a:ext cx="9613265" cy="1572905"/>
            <a:chOff x="-1337277" y="5773618"/>
            <a:chExt cx="9613265" cy="2097207"/>
          </a:xfrm>
        </p:grpSpPr>
        <p:sp>
          <p:nvSpPr>
            <p:cNvPr id="29" name="Freeform 28"/>
            <p:cNvSpPr/>
            <p:nvPr userDrawn="1"/>
          </p:nvSpPr>
          <p:spPr>
            <a:xfrm>
              <a:off x="-1096612" y="5781675"/>
              <a:ext cx="9372600" cy="2025650"/>
            </a:xfrm>
            <a:custGeom>
              <a:avLst/>
              <a:gdLst>
                <a:gd name="connsiteX0" fmla="*/ 46567 w 10295467"/>
                <a:gd name="connsiteY0" fmla="*/ 450850 h 2025650"/>
                <a:gd name="connsiteX1" fmla="*/ 300567 w 10295467"/>
                <a:gd name="connsiteY1" fmla="*/ 400050 h 2025650"/>
                <a:gd name="connsiteX2" fmla="*/ 2129367 w 10295467"/>
                <a:gd name="connsiteY2" fmla="*/ 184150 h 2025650"/>
                <a:gd name="connsiteX3" fmla="*/ 5672667 w 10295467"/>
                <a:gd name="connsiteY3" fmla="*/ 1504950 h 2025650"/>
                <a:gd name="connsiteX4" fmla="*/ 9088967 w 10295467"/>
                <a:gd name="connsiteY4" fmla="*/ 1720850 h 2025650"/>
                <a:gd name="connsiteX5" fmla="*/ 10295467 w 10295467"/>
                <a:gd name="connsiteY5" fmla="*/ 2025650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95467" h="2025650">
                  <a:moveTo>
                    <a:pt x="46567" y="450850"/>
                  </a:moveTo>
                  <a:cubicBezTo>
                    <a:pt x="0" y="447675"/>
                    <a:pt x="300567" y="400050"/>
                    <a:pt x="300567" y="400050"/>
                  </a:cubicBezTo>
                  <a:cubicBezTo>
                    <a:pt x="647700" y="355600"/>
                    <a:pt x="1234017" y="0"/>
                    <a:pt x="2129367" y="184150"/>
                  </a:cubicBezTo>
                  <a:cubicBezTo>
                    <a:pt x="3024717" y="368300"/>
                    <a:pt x="4512734" y="1248833"/>
                    <a:pt x="5672667" y="1504950"/>
                  </a:cubicBezTo>
                  <a:cubicBezTo>
                    <a:pt x="6832600" y="1761067"/>
                    <a:pt x="8318500" y="1634067"/>
                    <a:pt x="9088967" y="1720850"/>
                  </a:cubicBezTo>
                  <a:cubicBezTo>
                    <a:pt x="9859434" y="1807633"/>
                    <a:pt x="10077450" y="1916641"/>
                    <a:pt x="10295467" y="2025650"/>
                  </a:cubicBezTo>
                </a:path>
              </a:pathLst>
            </a:custGeom>
            <a:noFill/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2" name="Freeform 31"/>
            <p:cNvSpPr/>
            <p:nvPr userDrawn="1"/>
          </p:nvSpPr>
          <p:spPr>
            <a:xfrm>
              <a:off x="-1337277" y="5845175"/>
              <a:ext cx="8779477" cy="2025650"/>
            </a:xfrm>
            <a:custGeom>
              <a:avLst/>
              <a:gdLst>
                <a:gd name="connsiteX0" fmla="*/ 46567 w 10295467"/>
                <a:gd name="connsiteY0" fmla="*/ 450850 h 2025650"/>
                <a:gd name="connsiteX1" fmla="*/ 300567 w 10295467"/>
                <a:gd name="connsiteY1" fmla="*/ 400050 h 2025650"/>
                <a:gd name="connsiteX2" fmla="*/ 2129367 w 10295467"/>
                <a:gd name="connsiteY2" fmla="*/ 184150 h 2025650"/>
                <a:gd name="connsiteX3" fmla="*/ 5672667 w 10295467"/>
                <a:gd name="connsiteY3" fmla="*/ 1504950 h 2025650"/>
                <a:gd name="connsiteX4" fmla="*/ 9088967 w 10295467"/>
                <a:gd name="connsiteY4" fmla="*/ 1720850 h 2025650"/>
                <a:gd name="connsiteX5" fmla="*/ 10295467 w 10295467"/>
                <a:gd name="connsiteY5" fmla="*/ 2025650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95467" h="2025650">
                  <a:moveTo>
                    <a:pt x="46567" y="450850"/>
                  </a:moveTo>
                  <a:cubicBezTo>
                    <a:pt x="0" y="447675"/>
                    <a:pt x="300567" y="400050"/>
                    <a:pt x="300567" y="400050"/>
                  </a:cubicBezTo>
                  <a:cubicBezTo>
                    <a:pt x="647700" y="355600"/>
                    <a:pt x="1234017" y="0"/>
                    <a:pt x="2129367" y="184150"/>
                  </a:cubicBezTo>
                  <a:cubicBezTo>
                    <a:pt x="3024717" y="368300"/>
                    <a:pt x="4512734" y="1248833"/>
                    <a:pt x="5672667" y="1504950"/>
                  </a:cubicBezTo>
                  <a:cubicBezTo>
                    <a:pt x="6832600" y="1761067"/>
                    <a:pt x="8318500" y="1634067"/>
                    <a:pt x="9088967" y="1720850"/>
                  </a:cubicBezTo>
                  <a:cubicBezTo>
                    <a:pt x="9859434" y="1807633"/>
                    <a:pt x="10077450" y="1916641"/>
                    <a:pt x="10295467" y="2025650"/>
                  </a:cubicBezTo>
                </a:path>
              </a:pathLst>
            </a:custGeom>
            <a:noFill/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2618013" y="6645587"/>
              <a:ext cx="263865" cy="2638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428285" y="5773618"/>
              <a:ext cx="263865" cy="26386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8" name="Oval 47"/>
            <p:cNvSpPr/>
            <p:nvPr userDrawn="1"/>
          </p:nvSpPr>
          <p:spPr>
            <a:xfrm>
              <a:off x="1638300" y="6191757"/>
              <a:ext cx="263865" cy="26386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9" name="Oval 48"/>
            <p:cNvSpPr/>
            <p:nvPr userDrawn="1"/>
          </p:nvSpPr>
          <p:spPr>
            <a:xfrm>
              <a:off x="157925" y="5786564"/>
              <a:ext cx="263865" cy="263865"/>
            </a:xfrm>
            <a:prstGeom prst="ellipse">
              <a:avLst/>
            </a:prstGeom>
            <a:solidFill>
              <a:srgbClr val="9136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0" name="Oval 49"/>
            <p:cNvSpPr/>
            <p:nvPr userDrawn="1"/>
          </p:nvSpPr>
          <p:spPr>
            <a:xfrm>
              <a:off x="965839" y="5894870"/>
              <a:ext cx="263865" cy="263865"/>
            </a:xfrm>
            <a:prstGeom prst="ellipse">
              <a:avLst/>
            </a:prstGeom>
            <a:solidFill>
              <a:srgbClr val="B71A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1" name="Oval 50"/>
            <p:cNvSpPr/>
            <p:nvPr userDrawn="1"/>
          </p:nvSpPr>
          <p:spPr>
            <a:xfrm>
              <a:off x="708735" y="5826607"/>
              <a:ext cx="263865" cy="26386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2" name="Oval 51"/>
            <p:cNvSpPr/>
            <p:nvPr userDrawn="1"/>
          </p:nvSpPr>
          <p:spPr>
            <a:xfrm>
              <a:off x="2021570" y="6360584"/>
              <a:ext cx="263865" cy="263865"/>
            </a:xfrm>
            <a:prstGeom prst="ellipse">
              <a:avLst/>
            </a:prstGeom>
            <a:solidFill>
              <a:srgbClr val="017E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3" name="Oval 52"/>
            <p:cNvSpPr/>
            <p:nvPr userDrawn="1"/>
          </p:nvSpPr>
          <p:spPr>
            <a:xfrm>
              <a:off x="2250461" y="6478095"/>
              <a:ext cx="263865" cy="263865"/>
            </a:xfrm>
            <a:prstGeom prst="ellipse">
              <a:avLst/>
            </a:prstGeom>
            <a:solidFill>
              <a:srgbClr val="B0DC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4" name="Oval 53"/>
            <p:cNvSpPr/>
            <p:nvPr userDrawn="1"/>
          </p:nvSpPr>
          <p:spPr>
            <a:xfrm>
              <a:off x="1389959" y="6072518"/>
              <a:ext cx="263865" cy="263865"/>
            </a:xfrm>
            <a:prstGeom prst="ellipse">
              <a:avLst/>
            </a:prstGeom>
            <a:solidFill>
              <a:srgbClr val="6F9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227222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2653"/>
            <a:ext cx="4102100" cy="162282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4" name="Group 27"/>
          <p:cNvGrpSpPr/>
          <p:nvPr userDrawn="1"/>
        </p:nvGrpSpPr>
        <p:grpSpPr>
          <a:xfrm flipH="1">
            <a:off x="1005874" y="4357048"/>
            <a:ext cx="9613265" cy="1572905"/>
            <a:chOff x="-1337277" y="5773618"/>
            <a:chExt cx="9613265" cy="2097207"/>
          </a:xfrm>
        </p:grpSpPr>
        <p:sp>
          <p:nvSpPr>
            <p:cNvPr id="29" name="Freeform 28"/>
            <p:cNvSpPr/>
            <p:nvPr userDrawn="1"/>
          </p:nvSpPr>
          <p:spPr>
            <a:xfrm>
              <a:off x="-1096612" y="5781675"/>
              <a:ext cx="9372600" cy="2025650"/>
            </a:xfrm>
            <a:custGeom>
              <a:avLst/>
              <a:gdLst>
                <a:gd name="connsiteX0" fmla="*/ 46567 w 10295467"/>
                <a:gd name="connsiteY0" fmla="*/ 450850 h 2025650"/>
                <a:gd name="connsiteX1" fmla="*/ 300567 w 10295467"/>
                <a:gd name="connsiteY1" fmla="*/ 400050 h 2025650"/>
                <a:gd name="connsiteX2" fmla="*/ 2129367 w 10295467"/>
                <a:gd name="connsiteY2" fmla="*/ 184150 h 2025650"/>
                <a:gd name="connsiteX3" fmla="*/ 5672667 w 10295467"/>
                <a:gd name="connsiteY3" fmla="*/ 1504950 h 2025650"/>
                <a:gd name="connsiteX4" fmla="*/ 9088967 w 10295467"/>
                <a:gd name="connsiteY4" fmla="*/ 1720850 h 2025650"/>
                <a:gd name="connsiteX5" fmla="*/ 10295467 w 10295467"/>
                <a:gd name="connsiteY5" fmla="*/ 2025650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95467" h="2025650">
                  <a:moveTo>
                    <a:pt x="46567" y="450850"/>
                  </a:moveTo>
                  <a:cubicBezTo>
                    <a:pt x="0" y="447675"/>
                    <a:pt x="300567" y="400050"/>
                    <a:pt x="300567" y="400050"/>
                  </a:cubicBezTo>
                  <a:cubicBezTo>
                    <a:pt x="647700" y="355600"/>
                    <a:pt x="1234017" y="0"/>
                    <a:pt x="2129367" y="184150"/>
                  </a:cubicBezTo>
                  <a:cubicBezTo>
                    <a:pt x="3024717" y="368300"/>
                    <a:pt x="4512734" y="1248833"/>
                    <a:pt x="5672667" y="1504950"/>
                  </a:cubicBezTo>
                  <a:cubicBezTo>
                    <a:pt x="6832600" y="1761067"/>
                    <a:pt x="8318500" y="1634067"/>
                    <a:pt x="9088967" y="1720850"/>
                  </a:cubicBezTo>
                  <a:cubicBezTo>
                    <a:pt x="9859434" y="1807633"/>
                    <a:pt x="10077450" y="1916641"/>
                    <a:pt x="10295467" y="2025650"/>
                  </a:cubicBezTo>
                </a:path>
              </a:pathLst>
            </a:custGeom>
            <a:noFill/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2" name="Freeform 31"/>
            <p:cNvSpPr/>
            <p:nvPr userDrawn="1"/>
          </p:nvSpPr>
          <p:spPr>
            <a:xfrm>
              <a:off x="-1337277" y="5845175"/>
              <a:ext cx="8779477" cy="2025650"/>
            </a:xfrm>
            <a:custGeom>
              <a:avLst/>
              <a:gdLst>
                <a:gd name="connsiteX0" fmla="*/ 46567 w 10295467"/>
                <a:gd name="connsiteY0" fmla="*/ 450850 h 2025650"/>
                <a:gd name="connsiteX1" fmla="*/ 300567 w 10295467"/>
                <a:gd name="connsiteY1" fmla="*/ 400050 h 2025650"/>
                <a:gd name="connsiteX2" fmla="*/ 2129367 w 10295467"/>
                <a:gd name="connsiteY2" fmla="*/ 184150 h 2025650"/>
                <a:gd name="connsiteX3" fmla="*/ 5672667 w 10295467"/>
                <a:gd name="connsiteY3" fmla="*/ 1504950 h 2025650"/>
                <a:gd name="connsiteX4" fmla="*/ 9088967 w 10295467"/>
                <a:gd name="connsiteY4" fmla="*/ 1720850 h 2025650"/>
                <a:gd name="connsiteX5" fmla="*/ 10295467 w 10295467"/>
                <a:gd name="connsiteY5" fmla="*/ 2025650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95467" h="2025650">
                  <a:moveTo>
                    <a:pt x="46567" y="450850"/>
                  </a:moveTo>
                  <a:cubicBezTo>
                    <a:pt x="0" y="447675"/>
                    <a:pt x="300567" y="400050"/>
                    <a:pt x="300567" y="400050"/>
                  </a:cubicBezTo>
                  <a:cubicBezTo>
                    <a:pt x="647700" y="355600"/>
                    <a:pt x="1234017" y="0"/>
                    <a:pt x="2129367" y="184150"/>
                  </a:cubicBezTo>
                  <a:cubicBezTo>
                    <a:pt x="3024717" y="368300"/>
                    <a:pt x="4512734" y="1248833"/>
                    <a:pt x="5672667" y="1504950"/>
                  </a:cubicBezTo>
                  <a:cubicBezTo>
                    <a:pt x="6832600" y="1761067"/>
                    <a:pt x="8318500" y="1634067"/>
                    <a:pt x="9088967" y="1720850"/>
                  </a:cubicBezTo>
                  <a:cubicBezTo>
                    <a:pt x="9859434" y="1807633"/>
                    <a:pt x="10077450" y="1916641"/>
                    <a:pt x="10295467" y="2025650"/>
                  </a:cubicBezTo>
                </a:path>
              </a:pathLst>
            </a:custGeom>
            <a:noFill/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2618013" y="6645587"/>
              <a:ext cx="263865" cy="2638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428285" y="5773618"/>
              <a:ext cx="263865" cy="26386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8" name="Oval 47"/>
            <p:cNvSpPr/>
            <p:nvPr userDrawn="1"/>
          </p:nvSpPr>
          <p:spPr>
            <a:xfrm>
              <a:off x="1638300" y="6191757"/>
              <a:ext cx="263865" cy="263865"/>
            </a:xfrm>
            <a:prstGeom prst="ellipse">
              <a:avLst/>
            </a:prstGeom>
            <a:solidFill>
              <a:srgbClr val="9136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49" name="Oval 48"/>
            <p:cNvSpPr/>
            <p:nvPr userDrawn="1"/>
          </p:nvSpPr>
          <p:spPr>
            <a:xfrm>
              <a:off x="157925" y="5786564"/>
              <a:ext cx="263865" cy="26386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0" name="Oval 49"/>
            <p:cNvSpPr/>
            <p:nvPr userDrawn="1"/>
          </p:nvSpPr>
          <p:spPr>
            <a:xfrm>
              <a:off x="965839" y="5894870"/>
              <a:ext cx="263865" cy="263865"/>
            </a:xfrm>
            <a:prstGeom prst="ellipse">
              <a:avLst/>
            </a:prstGeom>
            <a:solidFill>
              <a:srgbClr val="6F9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1" name="Oval 50"/>
            <p:cNvSpPr/>
            <p:nvPr userDrawn="1"/>
          </p:nvSpPr>
          <p:spPr>
            <a:xfrm>
              <a:off x="708735" y="5826607"/>
              <a:ext cx="263865" cy="26386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2" name="Oval 51"/>
            <p:cNvSpPr/>
            <p:nvPr userDrawn="1"/>
          </p:nvSpPr>
          <p:spPr>
            <a:xfrm>
              <a:off x="2021570" y="6360584"/>
              <a:ext cx="263865" cy="263865"/>
            </a:xfrm>
            <a:prstGeom prst="ellipse">
              <a:avLst/>
            </a:prstGeom>
            <a:solidFill>
              <a:srgbClr val="017E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3" name="Oval 52"/>
            <p:cNvSpPr/>
            <p:nvPr userDrawn="1"/>
          </p:nvSpPr>
          <p:spPr>
            <a:xfrm>
              <a:off x="2250461" y="6478095"/>
              <a:ext cx="263865" cy="263865"/>
            </a:xfrm>
            <a:prstGeom prst="ellipse">
              <a:avLst/>
            </a:prstGeom>
            <a:solidFill>
              <a:srgbClr val="B0DC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54" name="Oval 53"/>
            <p:cNvSpPr/>
            <p:nvPr userDrawn="1"/>
          </p:nvSpPr>
          <p:spPr>
            <a:xfrm>
              <a:off x="1389959" y="6072518"/>
              <a:ext cx="263865" cy="263865"/>
            </a:xfrm>
            <a:prstGeom prst="ellipse">
              <a:avLst/>
            </a:prstGeom>
            <a:solidFill>
              <a:srgbClr val="B71A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221386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6375"/>
            <a:ext cx="8229600" cy="326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3"/>
            <a:ext cx="4102100" cy="908447"/>
          </a:xfrm>
        </p:spPr>
        <p:txBody>
          <a:bodyPr>
            <a:normAutofit/>
          </a:bodyPr>
          <a:lstStyle>
            <a:lvl1pPr>
              <a:defRPr sz="25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" y="4983957"/>
            <a:ext cx="8877300" cy="159544"/>
          </a:xfrm>
          <a:prstGeom prst="rect">
            <a:avLst/>
          </a:prstGeom>
        </p:spPr>
        <p:txBody>
          <a:bodyPr/>
          <a:lstStyle>
            <a:lvl1pPr algn="l">
              <a:defRPr sz="525">
                <a:solidFill>
                  <a:schemeClr val="tx1"/>
                </a:solidFill>
              </a:defRPr>
            </a:lvl1pPr>
          </a:lstStyle>
          <a:p>
            <a:r>
              <a:rPr lang="en-GB"/>
              <a:t>© The Insights Group Ltd, 2009.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8200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2653"/>
            <a:ext cx="3365500" cy="1622822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Freeform 14"/>
          <p:cNvSpPr/>
          <p:nvPr userDrawn="1"/>
        </p:nvSpPr>
        <p:spPr>
          <a:xfrm>
            <a:off x="-977265" y="4072617"/>
            <a:ext cx="6828188" cy="1235869"/>
          </a:xfrm>
          <a:custGeom>
            <a:avLst/>
            <a:gdLst>
              <a:gd name="connsiteX0" fmla="*/ 46567 w 10295467"/>
              <a:gd name="connsiteY0" fmla="*/ 450850 h 2025650"/>
              <a:gd name="connsiteX1" fmla="*/ 300567 w 10295467"/>
              <a:gd name="connsiteY1" fmla="*/ 400050 h 2025650"/>
              <a:gd name="connsiteX2" fmla="*/ 2129367 w 10295467"/>
              <a:gd name="connsiteY2" fmla="*/ 184150 h 2025650"/>
              <a:gd name="connsiteX3" fmla="*/ 5672667 w 10295467"/>
              <a:gd name="connsiteY3" fmla="*/ 1504950 h 2025650"/>
              <a:gd name="connsiteX4" fmla="*/ 9088967 w 10295467"/>
              <a:gd name="connsiteY4" fmla="*/ 1720850 h 2025650"/>
              <a:gd name="connsiteX5" fmla="*/ 10295467 w 10295467"/>
              <a:gd name="connsiteY5" fmla="*/ 202565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5467" h="2025650">
                <a:moveTo>
                  <a:pt x="46567" y="450850"/>
                </a:moveTo>
                <a:cubicBezTo>
                  <a:pt x="0" y="447675"/>
                  <a:pt x="300567" y="400050"/>
                  <a:pt x="300567" y="400050"/>
                </a:cubicBezTo>
                <a:cubicBezTo>
                  <a:pt x="647700" y="355600"/>
                  <a:pt x="1234017" y="0"/>
                  <a:pt x="2129367" y="184150"/>
                </a:cubicBezTo>
                <a:cubicBezTo>
                  <a:pt x="3024717" y="368300"/>
                  <a:pt x="4512734" y="1248833"/>
                  <a:pt x="5672667" y="1504950"/>
                </a:cubicBezTo>
                <a:cubicBezTo>
                  <a:pt x="6832600" y="1761067"/>
                  <a:pt x="8318500" y="1634067"/>
                  <a:pt x="9088967" y="1720850"/>
                </a:cubicBezTo>
                <a:cubicBezTo>
                  <a:pt x="9859434" y="1807633"/>
                  <a:pt x="10077450" y="1916641"/>
                  <a:pt x="10295467" y="2025650"/>
                </a:cubicBezTo>
              </a:path>
            </a:pathLst>
          </a:custGeom>
          <a:noFill/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6" name="Freeform 15"/>
          <p:cNvSpPr/>
          <p:nvPr userDrawn="1"/>
        </p:nvSpPr>
        <p:spPr>
          <a:xfrm>
            <a:off x="-1172177" y="4198824"/>
            <a:ext cx="8779477" cy="1519238"/>
          </a:xfrm>
          <a:custGeom>
            <a:avLst/>
            <a:gdLst>
              <a:gd name="connsiteX0" fmla="*/ 46567 w 10295467"/>
              <a:gd name="connsiteY0" fmla="*/ 450850 h 2025650"/>
              <a:gd name="connsiteX1" fmla="*/ 300567 w 10295467"/>
              <a:gd name="connsiteY1" fmla="*/ 400050 h 2025650"/>
              <a:gd name="connsiteX2" fmla="*/ 2129367 w 10295467"/>
              <a:gd name="connsiteY2" fmla="*/ 184150 h 2025650"/>
              <a:gd name="connsiteX3" fmla="*/ 5672667 w 10295467"/>
              <a:gd name="connsiteY3" fmla="*/ 1504950 h 2025650"/>
              <a:gd name="connsiteX4" fmla="*/ 9088967 w 10295467"/>
              <a:gd name="connsiteY4" fmla="*/ 1720850 h 2025650"/>
              <a:gd name="connsiteX5" fmla="*/ 10295467 w 10295467"/>
              <a:gd name="connsiteY5" fmla="*/ 202565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95467" h="2025650">
                <a:moveTo>
                  <a:pt x="46567" y="450850"/>
                </a:moveTo>
                <a:cubicBezTo>
                  <a:pt x="0" y="447675"/>
                  <a:pt x="300567" y="400050"/>
                  <a:pt x="300567" y="400050"/>
                </a:cubicBezTo>
                <a:cubicBezTo>
                  <a:pt x="647700" y="355600"/>
                  <a:pt x="1234017" y="0"/>
                  <a:pt x="2129367" y="184150"/>
                </a:cubicBezTo>
                <a:cubicBezTo>
                  <a:pt x="3024717" y="368300"/>
                  <a:pt x="4512734" y="1248833"/>
                  <a:pt x="5672667" y="1504950"/>
                </a:cubicBezTo>
                <a:cubicBezTo>
                  <a:pt x="6832600" y="1761067"/>
                  <a:pt x="8318500" y="1634067"/>
                  <a:pt x="9088967" y="1720850"/>
                </a:cubicBezTo>
                <a:cubicBezTo>
                  <a:pt x="9859434" y="1807633"/>
                  <a:pt x="10077450" y="1916641"/>
                  <a:pt x="10295467" y="2025650"/>
                </a:cubicBezTo>
              </a:path>
            </a:pathLst>
          </a:custGeom>
          <a:noFill/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7" name="Oval 16"/>
          <p:cNvSpPr/>
          <p:nvPr userDrawn="1"/>
        </p:nvSpPr>
        <p:spPr>
          <a:xfrm>
            <a:off x="143296" y="4051421"/>
            <a:ext cx="263865" cy="197899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8" name="Oval 17"/>
          <p:cNvSpPr/>
          <p:nvPr userDrawn="1"/>
        </p:nvSpPr>
        <p:spPr>
          <a:xfrm>
            <a:off x="2777391" y="4902735"/>
            <a:ext cx="263865" cy="1978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9" name="Oval 18"/>
          <p:cNvSpPr/>
          <p:nvPr userDrawn="1"/>
        </p:nvSpPr>
        <p:spPr>
          <a:xfrm>
            <a:off x="1992165" y="4680812"/>
            <a:ext cx="263865" cy="19789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0" name="Oval 19"/>
          <p:cNvSpPr/>
          <p:nvPr userDrawn="1"/>
        </p:nvSpPr>
        <p:spPr>
          <a:xfrm>
            <a:off x="403109" y="4114385"/>
            <a:ext cx="263865" cy="197899"/>
          </a:xfrm>
          <a:prstGeom prst="ellipse">
            <a:avLst/>
          </a:prstGeom>
          <a:solidFill>
            <a:srgbClr val="913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1" name="Oval 20"/>
          <p:cNvSpPr/>
          <p:nvPr userDrawn="1"/>
        </p:nvSpPr>
        <p:spPr>
          <a:xfrm>
            <a:off x="661995" y="4181327"/>
            <a:ext cx="263865" cy="197899"/>
          </a:xfrm>
          <a:prstGeom prst="ellipse">
            <a:avLst/>
          </a:prstGeom>
          <a:solidFill>
            <a:srgbClr val="B71A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2" name="Oval 21"/>
          <p:cNvSpPr/>
          <p:nvPr userDrawn="1"/>
        </p:nvSpPr>
        <p:spPr>
          <a:xfrm>
            <a:off x="2503884" y="4849956"/>
            <a:ext cx="263865" cy="19789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3" name="Oval 22"/>
          <p:cNvSpPr/>
          <p:nvPr userDrawn="1"/>
        </p:nvSpPr>
        <p:spPr>
          <a:xfrm>
            <a:off x="1158839" y="4373450"/>
            <a:ext cx="263865" cy="197899"/>
          </a:xfrm>
          <a:prstGeom prst="ellipse">
            <a:avLst/>
          </a:prstGeom>
          <a:solidFill>
            <a:srgbClr val="017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5" name="Oval 24"/>
          <p:cNvSpPr/>
          <p:nvPr userDrawn="1"/>
        </p:nvSpPr>
        <p:spPr>
          <a:xfrm>
            <a:off x="1741955" y="4595529"/>
            <a:ext cx="263865" cy="197899"/>
          </a:xfrm>
          <a:prstGeom prst="ellipse">
            <a:avLst/>
          </a:prstGeom>
          <a:solidFill>
            <a:srgbClr val="B0D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7" name="Oval 26"/>
          <p:cNvSpPr/>
          <p:nvPr userDrawn="1"/>
        </p:nvSpPr>
        <p:spPr>
          <a:xfrm>
            <a:off x="904625" y="4285988"/>
            <a:ext cx="263865" cy="197899"/>
          </a:xfrm>
          <a:prstGeom prst="ellipse">
            <a:avLst/>
          </a:prstGeom>
          <a:solidFill>
            <a:srgbClr val="6F9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4" name="Footer Placeholder 3"/>
          <p:cNvSpPr>
            <a:spLocks noGrp="1"/>
          </p:cNvSpPr>
          <p:nvPr userDrawn="1">
            <p:ph type="ftr" sz="quarter" idx="11"/>
          </p:nvPr>
        </p:nvSpPr>
        <p:spPr>
          <a:xfrm>
            <a:off x="0" y="4983957"/>
            <a:ext cx="8877300" cy="159544"/>
          </a:xfrm>
          <a:prstGeom prst="rect">
            <a:avLst/>
          </a:prstGeom>
        </p:spPr>
        <p:txBody>
          <a:bodyPr/>
          <a:lstStyle>
            <a:lvl1pPr algn="r">
              <a:defRPr sz="525">
                <a:solidFill>
                  <a:schemeClr val="tx1"/>
                </a:solidFill>
              </a:defRPr>
            </a:lvl1pPr>
          </a:lstStyle>
          <a:p>
            <a:r>
              <a:rPr lang="en-GB"/>
              <a:t>© The Insights Group Ltd, 2009.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9409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4" y="387804"/>
            <a:ext cx="5373687" cy="3737882"/>
          </a:xfrm>
        </p:spPr>
        <p:txBody>
          <a:bodyPr anchor="t">
            <a:normAutofit/>
          </a:bodyPr>
          <a:lstStyle>
            <a:lvl1pPr algn="ctr">
              <a:defRPr sz="3300" b="0" cap="none" baseline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19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>
            <a:extLst>
              <a:ext uri="{FF2B5EF4-FFF2-40B4-BE49-F238E27FC236}">
                <a16:creationId xmlns:a16="http://schemas.microsoft.com/office/drawing/2014/main" id="{DA0BE172-AD92-CB48-925E-A1FFFA798BAF}"/>
              </a:ext>
            </a:extLst>
          </p:cNvPr>
          <p:cNvSpPr txBox="1">
            <a:spLocks/>
          </p:cNvSpPr>
          <p:nvPr userDrawn="1"/>
        </p:nvSpPr>
        <p:spPr>
          <a:xfrm>
            <a:off x="542223" y="1899115"/>
            <a:ext cx="6327965" cy="2839601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800" kern="1200">
                <a:solidFill>
                  <a:srgbClr val="9E28B5"/>
                </a:solidFill>
                <a:latin typeface="AvenirNext LT Pro Heavy" panose="020B0903020202020204" pitchFamily="34" charset="0"/>
                <a:ea typeface="+mj-ea"/>
                <a:cs typeface="AvenirNext LT Pro Heavy" panose="020B0903020202020204" pitchFamily="34" charset="0"/>
              </a:defRPr>
            </a:lvl1pPr>
          </a:lstStyle>
          <a:p>
            <a:r>
              <a:rPr lang="en-US" cap="all" dirty="0">
                <a:latin typeface="Avenir Next Heavy"/>
              </a:rPr>
              <a:t>Teamhopf Templates</a:t>
            </a:r>
            <a:endParaRPr lang="en-US" cap="all" dirty="0">
              <a:solidFill>
                <a:srgbClr val="510C76"/>
              </a:solidFill>
              <a:latin typeface="Avenir Next Heavy"/>
            </a:endParaRPr>
          </a:p>
        </p:txBody>
      </p:sp>
    </p:spTree>
    <p:extLst>
      <p:ext uri="{BB962C8B-B14F-4D97-AF65-F5344CB8AC3E}">
        <p14:creationId xmlns:p14="http://schemas.microsoft.com/office/powerpoint/2010/main" val="104083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56AD70-8E99-4242-9DE1-07C2C1F612FC}"/>
              </a:ext>
            </a:extLst>
          </p:cNvPr>
          <p:cNvSpPr txBox="1"/>
          <p:nvPr userDrawn="1"/>
        </p:nvSpPr>
        <p:spPr>
          <a:xfrm>
            <a:off x="124691" y="4779817"/>
            <a:ext cx="20585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Leo Hopf, Teamhopf@gmail.com</a:t>
            </a:r>
          </a:p>
        </p:txBody>
      </p:sp>
    </p:spTree>
    <p:extLst>
      <p:ext uri="{BB962C8B-B14F-4D97-AF65-F5344CB8AC3E}">
        <p14:creationId xmlns:p14="http://schemas.microsoft.com/office/powerpoint/2010/main" val="26827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2653"/>
            <a:ext cx="3898900" cy="1622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3126"/>
            <a:ext cx="8229600" cy="187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0" y="4983957"/>
            <a:ext cx="8877300" cy="159544"/>
          </a:xfrm>
          <a:prstGeom prst="rect">
            <a:avLst/>
          </a:prstGeom>
        </p:spPr>
        <p:txBody>
          <a:bodyPr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2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The Insights Group Ltd, 2009.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3005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88" r:id="rId1"/>
    <p:sldLayoutId id="2147493589" r:id="rId2"/>
    <p:sldLayoutId id="2147493590" r:id="rId3"/>
    <p:sldLayoutId id="2147493591" r:id="rId4"/>
    <p:sldLayoutId id="2147493592" r:id="rId5"/>
    <p:sldLayoutId id="2147493593" r:id="rId6"/>
    <p:sldLayoutId id="2147493594" r:id="rId7"/>
    <p:sldLayoutId id="2147493595" r:id="rId8"/>
    <p:sldLayoutId id="2147493596" r:id="rId9"/>
    <p:sldLayoutId id="2147493597" r:id="rId10"/>
    <p:sldLayoutId id="2147493598" r:id="rId11"/>
    <p:sldLayoutId id="2147493599" r:id="rId12"/>
    <p:sldLayoutId id="2147493600" r:id="rId13"/>
    <p:sldLayoutId id="2147493601" r:id="rId14"/>
    <p:sldLayoutId id="2147493602" r:id="rId15"/>
    <p:sldLayoutId id="2147493603" r:id="rId16"/>
    <p:sldLayoutId id="2147493604" r:id="rId17"/>
    <p:sldLayoutId id="2147493605" r:id="rId18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19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A308-FBF6-F345-B3B1-1F46A706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Rating your 7 S’s: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0FAD0A-B55D-8140-B91B-4979E200C0C9}"/>
              </a:ext>
            </a:extLst>
          </p:cNvPr>
          <p:cNvGraphicFramePr>
            <a:graphicFrameLocks noGrp="1"/>
          </p:cNvGraphicFramePr>
          <p:nvPr/>
        </p:nvGraphicFramePr>
        <p:xfrm>
          <a:off x="1059873" y="816934"/>
          <a:ext cx="7730836" cy="3692721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7730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Shared Value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means the employees share the same guiding values. These are things you believe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in, and are why you joined the organization in the first place.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Strategy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is the integrated vision and direction of the organization, as well as the manner in which you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communicate and implement that vision and direction.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Structure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is the policies and procedures which govern the way in which the organization acts within itself. It includes how resources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are allocated, how the company is organized, and the delegation of decision making authority.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98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Systems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are how you gather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and utilize information. It include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everything from 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standard reports to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managing big data, to customer relationship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management systems.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0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Style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refers to the shared and common way of thinking and behaving within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your organization. It includes both formal and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unwritten norms, and defines your program’s culture.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Staff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means the company has hired able people and assigned them to the right jobs. Selection, reward and recognition, retention, motivation…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561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Skills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refers to the capabilities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you add above and beyond what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your staff had when they entered the organization. This is done through training, mentoring, apprenticeship…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85F74A4-4217-A341-8D2D-CD0879405A44}"/>
              </a:ext>
            </a:extLst>
          </p:cNvPr>
          <p:cNvSpPr txBox="1"/>
          <p:nvPr/>
        </p:nvSpPr>
        <p:spPr>
          <a:xfrm rot="16200000">
            <a:off x="542260" y="259644"/>
            <a:ext cx="604653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Weakest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0E51C6-44D2-DA43-AE52-A6A6E075923B}"/>
              </a:ext>
            </a:extLst>
          </p:cNvPr>
          <p:cNvSpPr txBox="1"/>
          <p:nvPr/>
        </p:nvSpPr>
        <p:spPr>
          <a:xfrm rot="16200000">
            <a:off x="193632" y="259644"/>
            <a:ext cx="644728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Strongest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638DA-2519-DE4C-8C6F-9B014CEB5591}"/>
              </a:ext>
            </a:extLst>
          </p:cNvPr>
          <p:cNvSpPr txBox="1"/>
          <p:nvPr/>
        </p:nvSpPr>
        <p:spPr>
          <a:xfrm>
            <a:off x="401659" y="850775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4CDE89-D25A-9643-9D87-2F3FC5316861}"/>
              </a:ext>
            </a:extLst>
          </p:cNvPr>
          <p:cNvSpPr txBox="1"/>
          <p:nvPr/>
        </p:nvSpPr>
        <p:spPr>
          <a:xfrm>
            <a:off x="401659" y="1289687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29FF95-192F-E94F-8C5C-694AFA92CF50}"/>
              </a:ext>
            </a:extLst>
          </p:cNvPr>
          <p:cNvSpPr txBox="1"/>
          <p:nvPr/>
        </p:nvSpPr>
        <p:spPr>
          <a:xfrm>
            <a:off x="401659" y="1810895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FAB74D-3134-3C43-91E7-FC82A42CCDE7}"/>
              </a:ext>
            </a:extLst>
          </p:cNvPr>
          <p:cNvSpPr txBox="1"/>
          <p:nvPr/>
        </p:nvSpPr>
        <p:spPr>
          <a:xfrm>
            <a:off x="401659" y="2386967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05AFDA-893A-CC4C-AA81-AB7BDB734116}"/>
              </a:ext>
            </a:extLst>
          </p:cNvPr>
          <p:cNvSpPr txBox="1"/>
          <p:nvPr/>
        </p:nvSpPr>
        <p:spPr>
          <a:xfrm>
            <a:off x="401659" y="3050255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3C17BD-C25F-3F46-8CAE-19CC8628F949}"/>
              </a:ext>
            </a:extLst>
          </p:cNvPr>
          <p:cNvSpPr txBox="1"/>
          <p:nvPr/>
        </p:nvSpPr>
        <p:spPr>
          <a:xfrm>
            <a:off x="401659" y="3595801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6BAD81-42AE-3F48-BB56-F06CD75BED48}"/>
              </a:ext>
            </a:extLst>
          </p:cNvPr>
          <p:cNvSpPr txBox="1"/>
          <p:nvPr/>
        </p:nvSpPr>
        <p:spPr>
          <a:xfrm>
            <a:off x="401659" y="4078070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A27B2C-29D4-C749-85CB-E73B12729412}"/>
              </a:ext>
            </a:extLst>
          </p:cNvPr>
          <p:cNvSpPr txBox="1"/>
          <p:nvPr/>
        </p:nvSpPr>
        <p:spPr>
          <a:xfrm>
            <a:off x="730843" y="853428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D61D4E-884A-9248-8E8D-1117B2BD1C52}"/>
              </a:ext>
            </a:extLst>
          </p:cNvPr>
          <p:cNvSpPr txBox="1"/>
          <p:nvPr/>
        </p:nvSpPr>
        <p:spPr>
          <a:xfrm>
            <a:off x="730843" y="1292340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88F4E6-15FA-714B-A386-E35E05AE2C0E}"/>
              </a:ext>
            </a:extLst>
          </p:cNvPr>
          <p:cNvSpPr txBox="1"/>
          <p:nvPr/>
        </p:nvSpPr>
        <p:spPr>
          <a:xfrm>
            <a:off x="730843" y="1813548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23E6B7-FFB5-2D44-839F-72CC254B2AD7}"/>
              </a:ext>
            </a:extLst>
          </p:cNvPr>
          <p:cNvSpPr txBox="1"/>
          <p:nvPr/>
        </p:nvSpPr>
        <p:spPr>
          <a:xfrm>
            <a:off x="730843" y="2389620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4F8224-40FB-C348-BB1D-3C4039C6F61F}"/>
              </a:ext>
            </a:extLst>
          </p:cNvPr>
          <p:cNvSpPr txBox="1"/>
          <p:nvPr/>
        </p:nvSpPr>
        <p:spPr>
          <a:xfrm>
            <a:off x="730843" y="3052908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EAB008-94B0-A840-A8F1-C3A90BE3E141}"/>
              </a:ext>
            </a:extLst>
          </p:cNvPr>
          <p:cNvSpPr txBox="1"/>
          <p:nvPr/>
        </p:nvSpPr>
        <p:spPr>
          <a:xfrm>
            <a:off x="730843" y="3598454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26190C-150F-054D-9599-62CB91C62B87}"/>
              </a:ext>
            </a:extLst>
          </p:cNvPr>
          <p:cNvSpPr txBox="1"/>
          <p:nvPr/>
        </p:nvSpPr>
        <p:spPr>
          <a:xfrm>
            <a:off x="730843" y="4080723"/>
            <a:ext cx="255198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17977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11641"/>
            <a:ext cx="8392332" cy="928158"/>
          </a:xfrm>
        </p:spPr>
        <p:txBody>
          <a:bodyPr/>
          <a:lstStyle/>
          <a:p>
            <a:r>
              <a:rPr lang="en-US" dirty="0"/>
              <a:t>Radar Screen - Outside moving in:</a:t>
            </a:r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A87797A1-B637-1C43-90BB-DB762282D2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354584"/>
              </p:ext>
            </p:extLst>
          </p:nvPr>
        </p:nvGraphicFramePr>
        <p:xfrm>
          <a:off x="431799" y="533400"/>
          <a:ext cx="8111067" cy="40386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5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37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Issue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Good for us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or bad for us?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1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66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11641"/>
            <a:ext cx="8392332" cy="928158"/>
          </a:xfrm>
        </p:spPr>
        <p:txBody>
          <a:bodyPr/>
          <a:lstStyle/>
          <a:p>
            <a:r>
              <a:rPr lang="en-US" dirty="0"/>
              <a:t>Radar Screen - Inside moving out:</a:t>
            </a:r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A87797A1-B637-1C43-90BB-DB762282D251}"/>
              </a:ext>
            </a:extLst>
          </p:cNvPr>
          <p:cNvGraphicFramePr>
            <a:graphicFrameLocks/>
          </p:cNvGraphicFramePr>
          <p:nvPr/>
        </p:nvGraphicFramePr>
        <p:xfrm>
          <a:off x="431799" y="533400"/>
          <a:ext cx="8111067" cy="40386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5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37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Issue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Good for us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or bad for us?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1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806"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98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2"/>
          <p:cNvGraphicFramePr>
            <a:graphicFrameLocks/>
          </p:cNvGraphicFramePr>
          <p:nvPr/>
        </p:nvGraphicFramePr>
        <p:xfrm>
          <a:off x="365759" y="216131"/>
          <a:ext cx="8329354" cy="4796444"/>
        </p:xfrm>
        <a:graphic>
          <a:graphicData uri="http://schemas.openxmlformats.org/drawingml/2006/table">
            <a:tbl>
              <a:tblPr bandRow="1" bandCol="1">
                <a:tableStyleId>{72833802-FEF1-4C79-8D5D-14CF1EAF98D9}</a:tableStyleId>
              </a:tblPr>
              <a:tblGrid>
                <a:gridCol w="416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822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Eliminate</a:t>
                      </a:r>
                    </a:p>
                    <a:p>
                      <a:pPr marL="290513" indent="-290513">
                        <a:buFont typeface="Arial" pitchFamily="34" charset="0"/>
                        <a:buChar char="•"/>
                        <a:tabLst>
                          <a:tab pos="234950" algn="l"/>
                        </a:tabLst>
                      </a:pP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  <a:p>
                      <a:pPr marL="290513" indent="-290513">
                        <a:buFont typeface="Arial" pitchFamily="34" charset="0"/>
                        <a:buChar char="•"/>
                        <a:tabLst>
                          <a:tab pos="234950" algn="l"/>
                        </a:tabLst>
                      </a:pPr>
                      <a:endParaRPr lang="en-US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Raise</a:t>
                      </a:r>
                    </a:p>
                    <a:p>
                      <a:pPr marL="290513" indent="-290513">
                        <a:buFont typeface="Arial" pitchFamily="34" charset="0"/>
                        <a:buChar char="•"/>
                        <a:tabLst>
                          <a:tab pos="234950" algn="l"/>
                        </a:tabLst>
                      </a:pPr>
                      <a:r>
                        <a:rPr lang="en-US" sz="1100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  <a:p>
                      <a:pPr marL="290513" indent="-290513">
                        <a:buFont typeface="Arial" pitchFamily="34" charset="0"/>
                        <a:buChar char="•"/>
                        <a:tabLst>
                          <a:tab pos="234950" algn="l"/>
                        </a:tabLst>
                      </a:pP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90513" indent="-290513">
                        <a:buFont typeface="Arial" pitchFamily="34" charset="0"/>
                        <a:buChar char="•"/>
                        <a:tabLst>
                          <a:tab pos="234950" algn="l"/>
                        </a:tabLst>
                      </a:pP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822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</a:p>
                    <a:p>
                      <a:pPr marL="290513" indent="-290513">
                        <a:buFont typeface="Arial" pitchFamily="34" charset="0"/>
                        <a:buChar char="•"/>
                        <a:tabLst>
                          <a:tab pos="234950" algn="l"/>
                        </a:tabLst>
                      </a:pPr>
                      <a:r>
                        <a:rPr lang="en-US" sz="1200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Create</a:t>
                      </a:r>
                    </a:p>
                    <a:p>
                      <a:pPr marL="290513" indent="-290513">
                        <a:buFont typeface="Arial" pitchFamily="34" charset="0"/>
                        <a:buChar char="•"/>
                        <a:tabLst>
                          <a:tab pos="234950" algn="l"/>
                        </a:tabLst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376943B4-1AA8-664A-B77B-9D0AC1B8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-76258"/>
            <a:ext cx="8392332" cy="491049"/>
          </a:xfrm>
        </p:spPr>
        <p:txBody>
          <a:bodyPr/>
          <a:lstStyle/>
          <a:p>
            <a:r>
              <a:rPr lang="en-US" sz="1600" dirty="0"/>
              <a:t>Over the past two years, what have we:</a:t>
            </a:r>
          </a:p>
        </p:txBody>
      </p:sp>
    </p:spTree>
    <p:extLst>
      <p:ext uri="{BB962C8B-B14F-4D97-AF65-F5344CB8AC3E}">
        <p14:creationId xmlns:p14="http://schemas.microsoft.com/office/powerpoint/2010/main" val="91648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11641"/>
            <a:ext cx="8392332" cy="928158"/>
          </a:xfrm>
        </p:spPr>
        <p:txBody>
          <a:bodyPr/>
          <a:lstStyle/>
          <a:p>
            <a:r>
              <a:rPr lang="en-US" dirty="0"/>
              <a:t>Initiative Summary: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16C66F-807A-ED43-8E2D-DBF0E7C3F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168155"/>
              </p:ext>
            </p:extLst>
          </p:nvPr>
        </p:nvGraphicFramePr>
        <p:xfrm>
          <a:off x="440267" y="471664"/>
          <a:ext cx="8246533" cy="4135473"/>
        </p:xfrm>
        <a:graphic>
          <a:graphicData uri="http://schemas.openxmlformats.org/drawingml/2006/table">
            <a:tbl>
              <a:tblPr bandRow="1" bandCol="1">
                <a:tableStyleId>{69012ECD-51FC-41F1-AA8D-1B2483CD663E}</a:tableStyleId>
              </a:tblPr>
              <a:tblGrid>
                <a:gridCol w="150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</a:t>
                      </a: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we will benefit</a:t>
                      </a: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 to address</a:t>
                      </a: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7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 / ideas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timeframe</a:t>
                      </a: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 / team leader</a:t>
                      </a: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3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11641"/>
            <a:ext cx="8392332" cy="928158"/>
          </a:xfrm>
        </p:spPr>
        <p:txBody>
          <a:bodyPr/>
          <a:lstStyle/>
          <a:p>
            <a:r>
              <a:rPr lang="en-US" dirty="0"/>
              <a:t>The mission statement: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139A4C3-7657-954A-98B0-4FBB637B7B06}"/>
              </a:ext>
            </a:extLst>
          </p:cNvPr>
          <p:cNvSpPr txBox="1">
            <a:spLocks/>
          </p:cNvSpPr>
          <p:nvPr/>
        </p:nvSpPr>
        <p:spPr>
          <a:xfrm>
            <a:off x="508000" y="788671"/>
            <a:ext cx="8178800" cy="38059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cs typeface="Arial" charset="0"/>
              </a:rPr>
              <a:t>What are we doing?</a:t>
            </a:r>
          </a:p>
          <a:p>
            <a:pPr marL="600075" lvl="1" indent="-257175"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 </a:t>
            </a:r>
          </a:p>
          <a:p>
            <a:pPr marL="600075" lvl="1" indent="-257175"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 </a:t>
            </a:r>
          </a:p>
          <a:p>
            <a:r>
              <a:rPr lang="en-US" sz="2400" dirty="0">
                <a:cs typeface="Arial" charset="0"/>
              </a:rPr>
              <a:t>Why are we doing it?</a:t>
            </a:r>
          </a:p>
          <a:p>
            <a:pPr marL="600075" lvl="1" indent="-257175"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 </a:t>
            </a:r>
          </a:p>
          <a:p>
            <a:pPr marL="600075" lvl="1" indent="-257175"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 </a:t>
            </a:r>
          </a:p>
          <a:p>
            <a:r>
              <a:rPr lang="en-US" sz="2400" dirty="0">
                <a:cs typeface="Arial" charset="0"/>
              </a:rPr>
              <a:t>How will we know if we succeed?</a:t>
            </a:r>
          </a:p>
          <a:p>
            <a:pPr marL="600075" lvl="1" indent="-257175"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 </a:t>
            </a:r>
          </a:p>
          <a:p>
            <a:pPr marL="600075" lvl="1" indent="-257175"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7578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A308-FBF6-F345-B3B1-1F46A706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parts of the business would you plot where?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1CBACA-28AF-EB4B-8B26-B1FEFBA9C468}"/>
              </a:ext>
            </a:extLst>
          </p:cNvPr>
          <p:cNvSpPr/>
          <p:nvPr/>
        </p:nvSpPr>
        <p:spPr>
          <a:xfrm>
            <a:off x="5140314" y="971660"/>
            <a:ext cx="3691452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positioned for the world</a:t>
            </a:r>
            <a:r>
              <a:rPr lang="en-US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three years from now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F98996-76EB-FD44-8B84-33BC66A5416B}"/>
              </a:ext>
            </a:extLst>
          </p:cNvPr>
          <p:cNvSpPr/>
          <p:nvPr/>
        </p:nvSpPr>
        <p:spPr>
          <a:xfrm>
            <a:off x="634950" y="971660"/>
            <a:ext cx="3497742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positioned for the </a:t>
            </a:r>
            <a:r>
              <a:rPr lang="en-US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of three years ago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202CA9-D79C-BD43-9FE3-EB61372C62EF}"/>
              </a:ext>
            </a:extLst>
          </p:cNvPr>
          <p:cNvCxnSpPr/>
          <p:nvPr/>
        </p:nvCxnSpPr>
        <p:spPr>
          <a:xfrm>
            <a:off x="4572000" y="1835543"/>
            <a:ext cx="0" cy="3072384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62DFFC-C959-9048-A897-74DD765C01E2}"/>
              </a:ext>
            </a:extLst>
          </p:cNvPr>
          <p:cNvSpPr txBox="1"/>
          <p:nvPr/>
        </p:nvSpPr>
        <p:spPr>
          <a:xfrm>
            <a:off x="653682" y="1953782"/>
            <a:ext cx="4703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6D1C1A-1CA5-3040-ACAF-D9E27C80C33F}"/>
              </a:ext>
            </a:extLst>
          </p:cNvPr>
          <p:cNvSpPr txBox="1"/>
          <p:nvPr/>
        </p:nvSpPr>
        <p:spPr>
          <a:xfrm>
            <a:off x="5140314" y="1953782"/>
            <a:ext cx="4703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368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206375"/>
            <a:ext cx="8392332" cy="967798"/>
          </a:xfrm>
        </p:spPr>
        <p:txBody>
          <a:bodyPr/>
          <a:lstStyle/>
          <a:p>
            <a:r>
              <a:rPr lang="en-US" dirty="0"/>
              <a:t>The one page decision quality diagnostic:</a:t>
            </a:r>
          </a:p>
        </p:txBody>
      </p:sp>
      <p:graphicFrame>
        <p:nvGraphicFramePr>
          <p:cNvPr id="3" name="Group 30">
            <a:extLst>
              <a:ext uri="{FF2B5EF4-FFF2-40B4-BE49-F238E27FC236}">
                <a16:creationId xmlns:a16="http://schemas.microsoft.com/office/drawing/2014/main" id="{A229A596-155F-2F47-9215-69D806583FB1}"/>
              </a:ext>
            </a:extLst>
          </p:cNvPr>
          <p:cNvGraphicFramePr>
            <a:graphicFrameLocks noGrp="1"/>
          </p:cNvGraphicFramePr>
          <p:nvPr/>
        </p:nvGraphicFramePr>
        <p:xfrm>
          <a:off x="2449508" y="712226"/>
          <a:ext cx="6237292" cy="4094988"/>
        </p:xfrm>
        <a:graphic>
          <a:graphicData uri="http://schemas.openxmlformats.org/drawingml/2006/table">
            <a:tbl>
              <a:tblPr firstCol="1" bandRow="1">
                <a:tableStyleId>{69012ECD-51FC-41F1-AA8D-1B2483CD663E}</a:tableStyleId>
              </a:tblPr>
              <a:tblGrid>
                <a:gridCol w="6237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916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What are we are trying to maximize and what are we willing to trade off?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Have we considered the key objectives of each of the major players?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916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Does everyone understand and agree on the givens?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Where does this decision fit within our organization’s priorities?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16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Do we have more than one choice, or is it “do it or don’t do it?”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Is everything mild, or do we have a touch of wild?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16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What are our key knowledge gaps?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Which of the uncertainties have the greatest impact on value?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How does each alternative rate on the things we care about?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Have we specified how we will measure the results after we choose?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Does everyone understand what has been decided, and are they aligned and committed to making it happen?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What are the potential stumbling blocks for execution?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Is it clear who will make the decision and what the process will be?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Do we know the cultural challenges we will face from our selected choice?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14">
            <a:extLst>
              <a:ext uri="{FF2B5EF4-FFF2-40B4-BE49-F238E27FC236}">
                <a16:creationId xmlns:a16="http://schemas.microsoft.com/office/drawing/2014/main" id="{EE000753-8CAA-9943-ADCF-36B9167F1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04" y="811602"/>
            <a:ext cx="108876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497F3E72-D49C-3E4E-9ECD-B6E524CAC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47" y="1372290"/>
            <a:ext cx="1149674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Structuring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B87ECACD-011E-7142-8942-11EF5D96D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900" y="1932978"/>
            <a:ext cx="880369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F51DE070-1E88-4B4D-A93C-F296E00D4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58" y="2472884"/>
            <a:ext cx="1138452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6508CF6B-50FF-1145-9DB6-1DFB765C0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04" y="3012790"/>
            <a:ext cx="108876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7C070FD1-899F-924F-B3D2-1D5D68B62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51" y="3615042"/>
            <a:ext cx="1039067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2BC02796-5D47-394B-B1A4-6E1D45873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16" y="4175727"/>
            <a:ext cx="1791936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People, Culture, Decision Process</a:t>
            </a:r>
          </a:p>
        </p:txBody>
      </p:sp>
    </p:spTree>
    <p:extLst>
      <p:ext uri="{BB962C8B-B14F-4D97-AF65-F5344CB8AC3E}">
        <p14:creationId xmlns:p14="http://schemas.microsoft.com/office/powerpoint/2010/main" val="118562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206375"/>
            <a:ext cx="8392332" cy="928158"/>
          </a:xfrm>
        </p:spPr>
        <p:txBody>
          <a:bodyPr/>
          <a:lstStyle/>
          <a:p>
            <a:r>
              <a:rPr lang="en-US" dirty="0"/>
              <a:t>The decision hierarchy: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E94931-2A9D-3F4C-8927-3F1DECF22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03" y="761767"/>
            <a:ext cx="6123393" cy="427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A712895C-C817-8846-A41C-8B35CBF73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9571" y="1357671"/>
            <a:ext cx="994921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as Given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191650FD-0738-CC4F-9B7D-2EB463D1D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4133" y="2996894"/>
            <a:ext cx="1645796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 to Make in This Effort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11F03053-4C5C-7A4B-8081-C2738781A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7" y="4143643"/>
            <a:ext cx="145670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Until Later</a:t>
            </a:r>
          </a:p>
        </p:txBody>
      </p:sp>
    </p:spTree>
    <p:extLst>
      <p:ext uri="{BB962C8B-B14F-4D97-AF65-F5344CB8AC3E}">
        <p14:creationId xmlns:p14="http://schemas.microsoft.com/office/powerpoint/2010/main" val="239693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206375"/>
            <a:ext cx="8392332" cy="928158"/>
          </a:xfrm>
        </p:spPr>
        <p:txBody>
          <a:bodyPr/>
          <a:lstStyle/>
          <a:p>
            <a:r>
              <a:rPr lang="en-US" dirty="0"/>
              <a:t>Who are the players, and what do they want?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Group 9">
            <a:extLst>
              <a:ext uri="{FF2B5EF4-FFF2-40B4-BE49-F238E27FC236}">
                <a16:creationId xmlns:a16="http://schemas.microsoft.com/office/drawing/2014/main" id="{D05A111C-1CFD-0A4B-9D7D-02EBA747C109}"/>
              </a:ext>
            </a:extLst>
          </p:cNvPr>
          <p:cNvGraphicFramePr>
            <a:graphicFrameLocks noGrp="1"/>
          </p:cNvGraphicFramePr>
          <p:nvPr/>
        </p:nvGraphicFramePr>
        <p:xfrm>
          <a:off x="2228850" y="1520140"/>
          <a:ext cx="5543552" cy="29159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8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 Box 14">
            <a:extLst>
              <a:ext uri="{FF2B5EF4-FFF2-40B4-BE49-F238E27FC236}">
                <a16:creationId xmlns:a16="http://schemas.microsoft.com/office/drawing/2014/main" id="{2D8B6F27-0059-0846-8DBC-457C7A1AD27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99763" y="2770575"/>
            <a:ext cx="2415159" cy="323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What Do They Want?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6685627B-276D-1948-8755-3D8F7905C03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47977" y="1691849"/>
            <a:ext cx="764997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Most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</a:rPr>
              <a:t>Important</a:t>
            </a: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9E4954A8-E238-4048-84D5-653D0660FE0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343260" y="2800057"/>
            <a:ext cx="974431" cy="228600"/>
          </a:xfrm>
          <a:prstGeom prst="rightArrow">
            <a:avLst>
              <a:gd name="adj1" fmla="val 50000"/>
              <a:gd name="adj2" fmla="val 5538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>
              <a:defRPr/>
            </a:pPr>
            <a:endParaRPr lang="en-US" sz="1350"/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25B27407-F57F-1343-A2F2-EAD3B32C349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97269" y="3818241"/>
            <a:ext cx="866414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Lesser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</a:rPr>
              <a:t>Importance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17E39748-466E-5F45-8D1E-C87A8F61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570" y="761238"/>
            <a:ext cx="1900905" cy="323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Who Are the Players?</a:t>
            </a:r>
          </a:p>
        </p:txBody>
      </p:sp>
    </p:spTree>
    <p:extLst>
      <p:ext uri="{BB962C8B-B14F-4D97-AF65-F5344CB8AC3E}">
        <p14:creationId xmlns:p14="http://schemas.microsoft.com/office/powerpoint/2010/main" val="403740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64481" y="-116681"/>
            <a:ext cx="4625579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100" b="1" dirty="0">
                <a:solidFill>
                  <a:srgbClr val="650013"/>
                </a:solidFill>
                <a:latin typeface="Arial" pitchFamily="34" charset="0"/>
                <a:ea typeface="+mj-ea"/>
                <a:cs typeface="Arial" pitchFamily="34" charset="0"/>
              </a:rPr>
              <a:t>Decision table: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466754" y="778623"/>
          <a:ext cx="5127550" cy="387796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02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7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 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901">
                <a:tc>
                  <a:txBody>
                    <a:bodyPr/>
                    <a:lstStyle/>
                    <a:p>
                      <a:r>
                        <a:rPr lang="en-US" sz="1400" dirty="0"/>
                        <a:t> 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7520526" y="1409157"/>
            <a:ext cx="596638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 rot="16200000">
            <a:off x="7510204" y="4136201"/>
            <a:ext cx="617285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 rot="5400000">
            <a:off x="6826210" y="2823784"/>
            <a:ext cx="1985272" cy="228600"/>
          </a:xfrm>
          <a:prstGeom prst="rightArrow">
            <a:avLst>
              <a:gd name="adj1" fmla="val 50000"/>
              <a:gd name="adj2" fmla="val 55385"/>
            </a:avLst>
          </a:prstGeom>
          <a:solidFill>
            <a:schemeClr val="accent1">
              <a:alpha val="50195"/>
            </a:schemeClr>
          </a:solidFill>
          <a:ln w="12700">
            <a:solidFill>
              <a:srgbClr val="8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noAutofit/>
          </a:bodyPr>
          <a:lstStyle/>
          <a:p>
            <a:pPr>
              <a:defRPr/>
            </a:pPr>
            <a:endParaRPr lang="en-US"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783CC7-7A1D-6543-BAB7-C2F82060DE25}"/>
              </a:ext>
            </a:extLst>
          </p:cNvPr>
          <p:cNvSpPr txBox="1"/>
          <p:nvPr/>
        </p:nvSpPr>
        <p:spPr>
          <a:xfrm>
            <a:off x="753533" y="778623"/>
            <a:ext cx="73129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92479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206375"/>
            <a:ext cx="8392332" cy="928158"/>
          </a:xfrm>
        </p:spPr>
        <p:txBody>
          <a:bodyPr/>
          <a:lstStyle/>
          <a:p>
            <a:r>
              <a:rPr lang="en-US" dirty="0"/>
              <a:t>What should be on your leadership agenda?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71F1A49-1A23-6E47-8E86-5CAF555B337B}"/>
              </a:ext>
            </a:extLst>
          </p:cNvPr>
          <p:cNvGrpSpPr/>
          <p:nvPr/>
        </p:nvGrpSpPr>
        <p:grpSpPr>
          <a:xfrm>
            <a:off x="464136" y="1243789"/>
            <a:ext cx="8054863" cy="3406762"/>
            <a:chOff x="464136" y="1243789"/>
            <a:chExt cx="8054863" cy="3406762"/>
          </a:xfrm>
        </p:grpSpPr>
        <p:sp>
          <p:nvSpPr>
            <p:cNvPr id="3" name="Line 3">
              <a:extLst>
                <a:ext uri="{FF2B5EF4-FFF2-40B4-BE49-F238E27FC236}">
                  <a16:creationId xmlns:a16="http://schemas.microsoft.com/office/drawing/2014/main" id="{61FF97F6-2261-8D46-870B-83B40C270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1818" y="2196954"/>
              <a:ext cx="6159500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square" anchor="ctr">
              <a:spAutoFit/>
            </a:bodyPr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Line 3">
              <a:extLst>
                <a:ext uri="{FF2B5EF4-FFF2-40B4-BE49-F238E27FC236}">
                  <a16:creationId xmlns:a16="http://schemas.microsoft.com/office/drawing/2014/main" id="{032B0AC1-A3BC-B243-A358-3D86DB28C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7952" y="3054204"/>
              <a:ext cx="6227233" cy="0"/>
            </a:xfrm>
            <a:prstGeom prst="line">
              <a:avLst/>
            </a:prstGeom>
            <a:ln>
              <a:solidFill>
                <a:srgbClr val="C00000"/>
              </a:solidFill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square" anchor="ctr">
              <a:spAutoFit/>
            </a:bodyPr>
            <a:lstStyle/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9504A8-5B2C-CD4A-ABF1-ADEE705EA655}"/>
                </a:ext>
              </a:extLst>
            </p:cNvPr>
            <p:cNvGrpSpPr/>
            <p:nvPr/>
          </p:nvGrpSpPr>
          <p:grpSpPr>
            <a:xfrm>
              <a:off x="8211222" y="1243789"/>
              <a:ext cx="307777" cy="3406762"/>
              <a:chOff x="8211222" y="1243789"/>
              <a:chExt cx="307777" cy="3406762"/>
            </a:xfrm>
          </p:grpSpPr>
          <p:sp>
            <p:nvSpPr>
              <p:cNvPr id="5" name="Text Box 14">
                <a:extLst>
                  <a:ext uri="{FF2B5EF4-FFF2-40B4-BE49-F238E27FC236}">
                    <a16:creationId xmlns:a16="http://schemas.microsoft.com/office/drawing/2014/main" id="{24269EB9-AB50-5340-AEB4-833DB37AC1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7632378" y="1822633"/>
                <a:ext cx="1465466" cy="30777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Above the Line</a:t>
                </a:r>
              </a:p>
            </p:txBody>
          </p:sp>
          <p:sp>
            <p:nvSpPr>
              <p:cNvPr id="6" name="Text Box 14">
                <a:extLst>
                  <a:ext uri="{FF2B5EF4-FFF2-40B4-BE49-F238E27FC236}">
                    <a16:creationId xmlns:a16="http://schemas.microsoft.com/office/drawing/2014/main" id="{CF949868-6A35-7346-B962-DF4F963AA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7641996" y="3773547"/>
                <a:ext cx="1446230" cy="30777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Below the Line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3D31576-0944-B84C-B632-C0CB7FF89109}"/>
                </a:ext>
              </a:extLst>
            </p:cNvPr>
            <p:cNvGrpSpPr/>
            <p:nvPr/>
          </p:nvGrpSpPr>
          <p:grpSpPr>
            <a:xfrm>
              <a:off x="464136" y="1402870"/>
              <a:ext cx="307778" cy="3048908"/>
              <a:chOff x="464136" y="1402870"/>
              <a:chExt cx="307778" cy="3048908"/>
            </a:xfrm>
          </p:grpSpPr>
          <p:sp>
            <p:nvSpPr>
              <p:cNvPr id="8" name="Text Box 14">
                <a:extLst>
                  <a:ext uri="{FF2B5EF4-FFF2-40B4-BE49-F238E27FC236}">
                    <a16:creationId xmlns:a16="http://schemas.microsoft.com/office/drawing/2014/main" id="{23918810-5EB3-6249-9BAF-A0A7D958D9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72418" y="2555707"/>
                <a:ext cx="691215" cy="30777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Guide</a:t>
                </a:r>
              </a:p>
            </p:txBody>
          </p:sp>
          <p:sp>
            <p:nvSpPr>
              <p:cNvPr id="9" name="Text Box 14">
                <a:extLst>
                  <a:ext uri="{FF2B5EF4-FFF2-40B4-BE49-F238E27FC236}">
                    <a16:creationId xmlns:a16="http://schemas.microsoft.com/office/drawing/2014/main" id="{C06D6947-8CA4-1847-BE5D-B21C065865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93682" y="3773547"/>
                <a:ext cx="1048685" cy="30777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Hands-Off</a:t>
                </a:r>
              </a:p>
            </p:txBody>
          </p: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BD8D0BBF-E6AD-FF47-9EF5-20F36F9225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375811" y="1491195"/>
                <a:ext cx="484428" cy="30777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579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206375"/>
            <a:ext cx="8392332" cy="928158"/>
          </a:xfrm>
        </p:spPr>
        <p:txBody>
          <a:bodyPr/>
          <a:lstStyle/>
          <a:p>
            <a:r>
              <a:rPr lang="en-US" dirty="0"/>
              <a:t>Explicitly define roles for each decision:</a:t>
            </a:r>
          </a:p>
        </p:txBody>
      </p:sp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0354CEF6-B2D8-5347-BC12-5EE0A7700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040430"/>
              </p:ext>
            </p:extLst>
          </p:nvPr>
        </p:nvGraphicFramePr>
        <p:xfrm>
          <a:off x="719667" y="930234"/>
          <a:ext cx="7175500" cy="3553690"/>
        </p:xfrm>
        <a:graphic>
          <a:graphicData uri="http://schemas.openxmlformats.org/drawingml/2006/table">
            <a:tbl>
              <a:tblPr bandRow="1" bandCol="1">
                <a:tableStyleId>{69012ECD-51FC-41F1-AA8D-1B2483CD663E}</a:tableStyleId>
              </a:tblPr>
              <a:tblGrid>
                <a:gridCol w="1888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7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73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73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02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0FDB-80CF-9043-B0BB-75F571189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68" y="206375"/>
            <a:ext cx="8392332" cy="928158"/>
          </a:xfrm>
        </p:spPr>
        <p:txBody>
          <a:bodyPr/>
          <a:lstStyle/>
          <a:p>
            <a:r>
              <a:rPr lang="en-US" dirty="0"/>
              <a:t>Business Lifecycle: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54DD6FDC-960C-534E-8A44-F9167940C6D7}"/>
              </a:ext>
            </a:extLst>
          </p:cNvPr>
          <p:cNvGrpSpPr>
            <a:grpSpLocks/>
          </p:cNvGrpSpPr>
          <p:nvPr/>
        </p:nvGrpSpPr>
        <p:grpSpPr bwMode="auto">
          <a:xfrm>
            <a:off x="677333" y="2304082"/>
            <a:ext cx="7586133" cy="1707356"/>
            <a:chOff x="624" y="920"/>
            <a:chExt cx="4656" cy="2151"/>
          </a:xfrm>
        </p:grpSpPr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2F6758BC-F406-284C-9102-85D7F5385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584"/>
              <a:ext cx="3456" cy="1487"/>
            </a:xfrm>
            <a:custGeom>
              <a:avLst/>
              <a:gdLst>
                <a:gd name="T0" fmla="*/ 0 w 2656"/>
                <a:gd name="T1" fmla="*/ 1480 h 1487"/>
                <a:gd name="T2" fmla="*/ 2671 w 2656"/>
                <a:gd name="T3" fmla="*/ 1480 h 1487"/>
                <a:gd name="T4" fmla="*/ 7568 w 2656"/>
                <a:gd name="T5" fmla="*/ 1448 h 1487"/>
                <a:gd name="T6" fmla="*/ 14240 w 2656"/>
                <a:gd name="T7" fmla="*/ 1248 h 1487"/>
                <a:gd name="T8" fmla="*/ 17819 w 2656"/>
                <a:gd name="T9" fmla="*/ 832 h 1487"/>
                <a:gd name="T10" fmla="*/ 21934 w 2656"/>
                <a:gd name="T11" fmla="*/ 280 h 1487"/>
                <a:gd name="T12" fmla="*/ 25375 w 2656"/>
                <a:gd name="T13" fmla="*/ 96 h 1487"/>
                <a:gd name="T14" fmla="*/ 30615 w 2656"/>
                <a:gd name="T15" fmla="*/ 32 h 1487"/>
                <a:gd name="T16" fmla="*/ 36965 w 2656"/>
                <a:gd name="T17" fmla="*/ 0 h 14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56"/>
                <a:gd name="T28" fmla="*/ 0 h 1487"/>
                <a:gd name="T29" fmla="*/ 2656 w 2656"/>
                <a:gd name="T30" fmla="*/ 1487 h 14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56" h="1487">
                  <a:moveTo>
                    <a:pt x="0" y="1480"/>
                  </a:moveTo>
                  <a:cubicBezTo>
                    <a:pt x="52" y="1484"/>
                    <a:pt x="101" y="1485"/>
                    <a:pt x="192" y="1480"/>
                  </a:cubicBezTo>
                  <a:cubicBezTo>
                    <a:pt x="283" y="1475"/>
                    <a:pt x="405" y="1487"/>
                    <a:pt x="544" y="1448"/>
                  </a:cubicBezTo>
                  <a:cubicBezTo>
                    <a:pt x="683" y="1409"/>
                    <a:pt x="901" y="1351"/>
                    <a:pt x="1024" y="1248"/>
                  </a:cubicBezTo>
                  <a:cubicBezTo>
                    <a:pt x="1147" y="1145"/>
                    <a:pt x="1188" y="993"/>
                    <a:pt x="1280" y="832"/>
                  </a:cubicBezTo>
                  <a:cubicBezTo>
                    <a:pt x="1372" y="671"/>
                    <a:pt x="1485" y="403"/>
                    <a:pt x="1576" y="280"/>
                  </a:cubicBezTo>
                  <a:cubicBezTo>
                    <a:pt x="1667" y="157"/>
                    <a:pt x="1720" y="137"/>
                    <a:pt x="1824" y="96"/>
                  </a:cubicBezTo>
                  <a:cubicBezTo>
                    <a:pt x="1928" y="55"/>
                    <a:pt x="2061" y="48"/>
                    <a:pt x="2200" y="32"/>
                  </a:cubicBezTo>
                  <a:cubicBezTo>
                    <a:pt x="2339" y="16"/>
                    <a:pt x="2561" y="7"/>
                    <a:pt x="2656" y="0"/>
                  </a:cubicBezTo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CC1F151E-54BA-8041-A018-88DCC0A49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920"/>
              <a:ext cx="1344" cy="671"/>
            </a:xfrm>
            <a:custGeom>
              <a:avLst/>
              <a:gdLst>
                <a:gd name="T0" fmla="*/ 0 w 2656"/>
                <a:gd name="T1" fmla="*/ 0 h 1487"/>
                <a:gd name="T2" fmla="*/ 1 w 2656"/>
                <a:gd name="T3" fmla="*/ 0 h 1487"/>
                <a:gd name="T4" fmla="*/ 1 w 2656"/>
                <a:gd name="T5" fmla="*/ 0 h 1487"/>
                <a:gd name="T6" fmla="*/ 2 w 2656"/>
                <a:gd name="T7" fmla="*/ 0 h 1487"/>
                <a:gd name="T8" fmla="*/ 2 w 2656"/>
                <a:gd name="T9" fmla="*/ 0 h 1487"/>
                <a:gd name="T10" fmla="*/ 2 w 2656"/>
                <a:gd name="T11" fmla="*/ 0 h 1487"/>
                <a:gd name="T12" fmla="*/ 2 w 2656"/>
                <a:gd name="T13" fmla="*/ 0 h 1487"/>
                <a:gd name="T14" fmla="*/ 3 w 2656"/>
                <a:gd name="T15" fmla="*/ 0 h 1487"/>
                <a:gd name="T16" fmla="*/ 3 w 2656"/>
                <a:gd name="T17" fmla="*/ 0 h 14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56"/>
                <a:gd name="T28" fmla="*/ 0 h 1487"/>
                <a:gd name="T29" fmla="*/ 2656 w 2656"/>
                <a:gd name="T30" fmla="*/ 1487 h 14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56" h="1487">
                  <a:moveTo>
                    <a:pt x="0" y="1480"/>
                  </a:moveTo>
                  <a:cubicBezTo>
                    <a:pt x="52" y="1484"/>
                    <a:pt x="101" y="1485"/>
                    <a:pt x="192" y="1480"/>
                  </a:cubicBezTo>
                  <a:cubicBezTo>
                    <a:pt x="283" y="1475"/>
                    <a:pt x="405" y="1487"/>
                    <a:pt x="544" y="1448"/>
                  </a:cubicBezTo>
                  <a:cubicBezTo>
                    <a:pt x="683" y="1409"/>
                    <a:pt x="901" y="1351"/>
                    <a:pt x="1024" y="1248"/>
                  </a:cubicBezTo>
                  <a:cubicBezTo>
                    <a:pt x="1147" y="1145"/>
                    <a:pt x="1188" y="993"/>
                    <a:pt x="1280" y="832"/>
                  </a:cubicBezTo>
                  <a:cubicBezTo>
                    <a:pt x="1372" y="671"/>
                    <a:pt x="1485" y="403"/>
                    <a:pt x="1576" y="280"/>
                  </a:cubicBezTo>
                  <a:cubicBezTo>
                    <a:pt x="1667" y="157"/>
                    <a:pt x="1720" y="137"/>
                    <a:pt x="1824" y="96"/>
                  </a:cubicBezTo>
                  <a:cubicBezTo>
                    <a:pt x="1928" y="55"/>
                    <a:pt x="2061" y="48"/>
                    <a:pt x="2200" y="32"/>
                  </a:cubicBezTo>
                  <a:cubicBezTo>
                    <a:pt x="2339" y="16"/>
                    <a:pt x="2561" y="7"/>
                    <a:pt x="2656" y="0"/>
                  </a:cubicBezTo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B87AE62F-78B1-2046-8F9A-06FE5246625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936" y="1585"/>
              <a:ext cx="1344" cy="671"/>
            </a:xfrm>
            <a:custGeom>
              <a:avLst/>
              <a:gdLst>
                <a:gd name="T0" fmla="*/ 0 w 2656"/>
                <a:gd name="T1" fmla="*/ 0 h 1487"/>
                <a:gd name="T2" fmla="*/ 1 w 2656"/>
                <a:gd name="T3" fmla="*/ 0 h 1487"/>
                <a:gd name="T4" fmla="*/ 1 w 2656"/>
                <a:gd name="T5" fmla="*/ 0 h 1487"/>
                <a:gd name="T6" fmla="*/ 2 w 2656"/>
                <a:gd name="T7" fmla="*/ 0 h 1487"/>
                <a:gd name="T8" fmla="*/ 2 w 2656"/>
                <a:gd name="T9" fmla="*/ 0 h 1487"/>
                <a:gd name="T10" fmla="*/ 2 w 2656"/>
                <a:gd name="T11" fmla="*/ 0 h 1487"/>
                <a:gd name="T12" fmla="*/ 2 w 2656"/>
                <a:gd name="T13" fmla="*/ 0 h 1487"/>
                <a:gd name="T14" fmla="*/ 3 w 2656"/>
                <a:gd name="T15" fmla="*/ 0 h 1487"/>
                <a:gd name="T16" fmla="*/ 3 w 2656"/>
                <a:gd name="T17" fmla="*/ 0 h 14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56"/>
                <a:gd name="T28" fmla="*/ 0 h 1487"/>
                <a:gd name="T29" fmla="*/ 2656 w 2656"/>
                <a:gd name="T30" fmla="*/ 1487 h 14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56" h="1487">
                  <a:moveTo>
                    <a:pt x="0" y="1480"/>
                  </a:moveTo>
                  <a:cubicBezTo>
                    <a:pt x="52" y="1484"/>
                    <a:pt x="101" y="1485"/>
                    <a:pt x="192" y="1480"/>
                  </a:cubicBezTo>
                  <a:cubicBezTo>
                    <a:pt x="283" y="1475"/>
                    <a:pt x="405" y="1487"/>
                    <a:pt x="544" y="1448"/>
                  </a:cubicBezTo>
                  <a:cubicBezTo>
                    <a:pt x="683" y="1409"/>
                    <a:pt x="901" y="1351"/>
                    <a:pt x="1024" y="1248"/>
                  </a:cubicBezTo>
                  <a:cubicBezTo>
                    <a:pt x="1147" y="1145"/>
                    <a:pt x="1188" y="993"/>
                    <a:pt x="1280" y="832"/>
                  </a:cubicBezTo>
                  <a:cubicBezTo>
                    <a:pt x="1372" y="671"/>
                    <a:pt x="1485" y="403"/>
                    <a:pt x="1576" y="280"/>
                  </a:cubicBezTo>
                  <a:cubicBezTo>
                    <a:pt x="1667" y="157"/>
                    <a:pt x="1720" y="137"/>
                    <a:pt x="1824" y="96"/>
                  </a:cubicBezTo>
                  <a:cubicBezTo>
                    <a:pt x="1928" y="55"/>
                    <a:pt x="2061" y="48"/>
                    <a:pt x="2200" y="32"/>
                  </a:cubicBezTo>
                  <a:cubicBezTo>
                    <a:pt x="2339" y="16"/>
                    <a:pt x="2561" y="7"/>
                    <a:pt x="2656" y="0"/>
                  </a:cubicBezTo>
                </a:path>
              </a:pathLst>
            </a:cu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 Box 14">
            <a:extLst>
              <a:ext uri="{FF2B5EF4-FFF2-40B4-BE49-F238E27FC236}">
                <a16:creationId xmlns:a16="http://schemas.microsoft.com/office/drawing/2014/main" id="{7EDC24E9-2D4A-464F-A95A-CCE41C04D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998" y="3305440"/>
            <a:ext cx="1087156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3F930B47-FE29-8144-B3B3-851E4EE05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236" y="2648518"/>
            <a:ext cx="1011815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54EE0987-AF64-594D-B241-1ECBA2347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576" y="2397669"/>
            <a:ext cx="771365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Mature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5D3EC212-49F6-3A45-B1FA-C0D681E4B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173" y="1917290"/>
            <a:ext cx="910826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Renewal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09E221CC-22F6-B242-9BEB-6E7FEDF0B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6393" y="3442338"/>
            <a:ext cx="821058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Decline</a:t>
            </a:r>
          </a:p>
        </p:txBody>
      </p:sp>
    </p:spTree>
    <p:extLst>
      <p:ext uri="{BB962C8B-B14F-4D97-AF65-F5344CB8AC3E}">
        <p14:creationId xmlns:p14="http://schemas.microsoft.com/office/powerpoint/2010/main" val="211977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">
            <a:extLst>
              <a:ext uri="{FF2B5EF4-FFF2-40B4-BE49-F238E27FC236}">
                <a16:creationId xmlns:a16="http://schemas.microsoft.com/office/drawing/2014/main" id="{0F36778F-63D7-1A40-B671-28FA4BC3D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191018"/>
              </p:ext>
            </p:extLst>
          </p:nvPr>
        </p:nvGraphicFramePr>
        <p:xfrm>
          <a:off x="810670" y="186267"/>
          <a:ext cx="8203146" cy="43670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3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4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1C32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1C32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E941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 Box 22">
            <a:extLst>
              <a:ext uri="{FF2B5EF4-FFF2-40B4-BE49-F238E27FC236}">
                <a16:creationId xmlns:a16="http://schemas.microsoft.com/office/drawing/2014/main" id="{FD277BDB-C145-C84C-ADE2-C5DF645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862" y="4522520"/>
            <a:ext cx="6463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F4E614AB-9B41-0E41-9948-65A7574179B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02838" y="3604808"/>
            <a:ext cx="6463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13B6D3C4-52C4-AE43-977E-5961C4D3D4B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78380" y="728292"/>
            <a:ext cx="6976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E60C913-0B42-AF44-8286-B852A9459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257" y="4522520"/>
            <a:ext cx="1056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DE5F6DEF-F4DF-1C4B-8D61-B4336BB2AAD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8129" y="2149227"/>
            <a:ext cx="1056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7FDE373E-1533-7E4D-957A-B046B8453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9550" y="4841978"/>
            <a:ext cx="3881575" cy="338554"/>
          </a:xfrm>
          <a:prstGeom prst="rect">
            <a:avLst/>
          </a:prstGeom>
          <a:solidFill>
            <a:srgbClr val="800000"/>
          </a:solidFill>
          <a:ln w="254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Unit Competitive Advantage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2C6D8191-E73D-5440-9626-4497050B069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020560" y="2450078"/>
            <a:ext cx="2640045" cy="338554"/>
          </a:xfrm>
          <a:prstGeom prst="rect">
            <a:avLst/>
          </a:prstGeom>
          <a:solidFill>
            <a:srgbClr val="800000"/>
          </a:solidFill>
          <a:ln w="254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Attractiveness</a:t>
            </a: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029873FA-C10A-044D-9F78-67F39B8A5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505" y="4522520"/>
            <a:ext cx="697627" cy="36933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500961487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rmal Interior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Insights">
      <a:dk1>
        <a:srgbClr val="000000"/>
      </a:dk1>
      <a:lt1>
        <a:srgbClr val="FFFFFF"/>
      </a:lt1>
      <a:dk2>
        <a:srgbClr val="FFFFFF"/>
      </a:dk2>
      <a:lt2>
        <a:srgbClr val="BE9E55"/>
      </a:lt2>
      <a:accent1>
        <a:srgbClr val="004071"/>
      </a:accent1>
      <a:accent2>
        <a:srgbClr val="6F9C12"/>
      </a:accent2>
      <a:accent3>
        <a:srgbClr val="FEC436"/>
      </a:accent3>
      <a:accent4>
        <a:srgbClr val="B71A1D"/>
      </a:accent4>
      <a:accent5>
        <a:srgbClr val="095BA6"/>
      </a:accent5>
      <a:accent6>
        <a:srgbClr val="3E691A"/>
      </a:accent6>
      <a:hlink>
        <a:srgbClr val="FEC436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3/field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728</Words>
  <Application>Microsoft Macintosh PowerPoint</Application>
  <PresentationFormat>On-screen Show (16:9)</PresentationFormat>
  <Paragraphs>222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Avenir Next Heavy</vt:lpstr>
      <vt:lpstr>AvenirNext LT Pro Heavy</vt:lpstr>
      <vt:lpstr>Calibri</vt:lpstr>
      <vt:lpstr>New Aster LT Std</vt:lpstr>
      <vt:lpstr>Wingdings</vt:lpstr>
      <vt:lpstr>Section Page</vt:lpstr>
      <vt:lpstr>Normal Interior Page</vt:lpstr>
      <vt:lpstr>Custom Design</vt:lpstr>
      <vt:lpstr>PowerPoint Presentation</vt:lpstr>
      <vt:lpstr>The one page decision quality diagnostic:</vt:lpstr>
      <vt:lpstr>The decision hierarchy:</vt:lpstr>
      <vt:lpstr>Who are the players, and what do they want? </vt:lpstr>
      <vt:lpstr>PowerPoint Presentation</vt:lpstr>
      <vt:lpstr>What should be on your leadership agenda?</vt:lpstr>
      <vt:lpstr>Explicitly define roles for each decision:</vt:lpstr>
      <vt:lpstr>Business Lifecycle:</vt:lpstr>
      <vt:lpstr>PowerPoint Presentation</vt:lpstr>
      <vt:lpstr>Rating your 7 S’s:</vt:lpstr>
      <vt:lpstr>Radar Screen - Outside moving in:</vt:lpstr>
      <vt:lpstr>Radar Screen - Inside moving out:</vt:lpstr>
      <vt:lpstr>Over the past two years, what have we:</vt:lpstr>
      <vt:lpstr>Initiative Summary:</vt:lpstr>
      <vt:lpstr>The mission statement:</vt:lpstr>
      <vt:lpstr>What parts of the business would you plot where?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ODOC912:  Learning Group Development Assignment</dc:title>
  <dc:creator>Anderson, Jacqueline P.</dc:creator>
  <cp:lastModifiedBy>Leo Hopf</cp:lastModifiedBy>
  <cp:revision>108</cp:revision>
  <cp:lastPrinted>2018-05-22T18:45:47Z</cp:lastPrinted>
  <dcterms:modified xsi:type="dcterms:W3CDTF">2020-10-10T22:15:32Z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